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91_23C79FF1.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3.xml" ContentType="application/vnd.openxmlformats-officedocument.themeOverrid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4.xml" ContentType="application/vnd.openxmlformats-officedocument.themeOverrid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5.xml" ContentType="application/vnd.openxmlformats-officedocument.themeOverride+xml"/>
  <Override PartName="/ppt/notesSlides/notesSlide2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6.xml" ContentType="application/vnd.openxmlformats-officedocument.themeOverride+xml"/>
  <Override PartName="/ppt/notesSlides/notesSlide3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7.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8.xml" ContentType="application/vnd.openxmlformats-officedocument.themeOverride+xml"/>
  <Override PartName="/ppt/notesSlides/notesSlide3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9.xml" ContentType="application/vnd.openxmlformats-officedocument.themeOverride+xml"/>
  <Override PartName="/ppt/notesSlides/notesSlide3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0.xml" ContentType="application/vnd.openxmlformats-officedocument.themeOverride+xml"/>
  <Override PartName="/ppt/notesSlides/notesSlide3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1.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2.xml" ContentType="application/vnd.openxmlformats-officedocument.themeOverride+xml"/>
  <Override PartName="/ppt/notesSlides/notesSlide4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3.xml" ContentType="application/vnd.openxmlformats-officedocument.themeOverride+xml"/>
  <Override PartName="/ppt/notesSlides/notesSlide42.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4.xml" ContentType="application/vnd.openxmlformats-officedocument.themeOverride+xml"/>
  <Override PartName="/ppt/notesSlides/notesSlide43.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5.xml" ContentType="application/vnd.openxmlformats-officedocument.themeOverr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77" r:id="rId3"/>
    <p:sldId id="306" r:id="rId4"/>
    <p:sldId id="404" r:id="rId5"/>
    <p:sldId id="403" r:id="rId6"/>
    <p:sldId id="410" r:id="rId7"/>
    <p:sldId id="401" r:id="rId8"/>
    <p:sldId id="308" r:id="rId9"/>
    <p:sldId id="402" r:id="rId10"/>
    <p:sldId id="309" r:id="rId11"/>
    <p:sldId id="389" r:id="rId12"/>
    <p:sldId id="319" r:id="rId13"/>
    <p:sldId id="399" r:id="rId14"/>
    <p:sldId id="398" r:id="rId15"/>
    <p:sldId id="405" r:id="rId16"/>
    <p:sldId id="337" r:id="rId17"/>
    <p:sldId id="315" r:id="rId18"/>
    <p:sldId id="326" r:id="rId19"/>
    <p:sldId id="314" r:id="rId20"/>
    <p:sldId id="400" r:id="rId21"/>
    <p:sldId id="316" r:id="rId22"/>
    <p:sldId id="380" r:id="rId23"/>
    <p:sldId id="420" r:id="rId24"/>
    <p:sldId id="383" r:id="rId25"/>
    <p:sldId id="382" r:id="rId26"/>
    <p:sldId id="352" r:id="rId27"/>
    <p:sldId id="359" r:id="rId28"/>
    <p:sldId id="443" r:id="rId29"/>
    <p:sldId id="358" r:id="rId30"/>
    <p:sldId id="360" r:id="rId31"/>
    <p:sldId id="416" r:id="rId32"/>
    <p:sldId id="422" r:id="rId33"/>
    <p:sldId id="428" r:id="rId34"/>
    <p:sldId id="346" r:id="rId35"/>
    <p:sldId id="444" r:id="rId36"/>
    <p:sldId id="329" r:id="rId37"/>
    <p:sldId id="371" r:id="rId38"/>
    <p:sldId id="374" r:id="rId39"/>
    <p:sldId id="430" r:id="rId40"/>
    <p:sldId id="436" r:id="rId41"/>
    <p:sldId id="432" r:id="rId42"/>
    <p:sldId id="433" r:id="rId43"/>
    <p:sldId id="434" r:id="rId44"/>
    <p:sldId id="435" r:id="rId45"/>
    <p:sldId id="275" r:id="rId4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93B05C-2D4E-E348-829A-80EDC66F4D2A}" name="Edward Appiah" initials="EA" userId="S::edward.appiah@nacca.gov.gh::c81faf6d-1bab-4ef8-82a3-81dda48ced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0C"/>
    <a:srgbClr val="FFE2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autoAdjust="0"/>
    <p:restoredTop sz="96197" autoAdjust="0"/>
  </p:normalViewPr>
  <p:slideViewPr>
    <p:cSldViewPr snapToGrid="0">
      <p:cViewPr varScale="1">
        <p:scale>
          <a:sx n="119" d="100"/>
          <a:sy n="119" d="100"/>
        </p:scale>
        <p:origin x="208"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Users/user/Downloads/FOR%20DG.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Users/user/Downloads/FOR%20DG.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Users/user/Downloads/FOR%20DG.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user/Downloads/MEAN%20DAT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Users/user/Downloads/FOR%20DG.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Users/user/Downloads/FOR%20DG.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Users/user/Downloads/FOR%20DG.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Users/user/Downloads/FOR%20DG-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user/Downloads/MEAN%20DAT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Users/user/Downloads/MATHS%20GRAPHS%20UPDATED-2.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Users/user/Downloads/MATHS%20GRAPHS%20UPDATED-2.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Users/user/Downloads/MATHS%20GRAPHS%20UPDATED-2.xlsx" TargetMode="External"/></Relationships>
</file>

<file path=ppt/charts/_rels/chart35.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Users/user/Downloads/MATHS%20GRAPHS%20UPDATED-2.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Users/user/Downloads/MATHS%20GRAPHS%20UPDATED-2.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Users/user/Downloads/MATHS%20GRAPHS%20UPDATED-2.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Users/user/Downloads/MATHS%20GRAPHS%20UPDATED-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Users/user/Downloads/MATHS%20GRAPHS%20UPDATED-2.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user/Desktop/NaCCA/NST%20FOR%20DG/ANALYSIS/PERFORMANCE%20STANDARD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user/Desktop/NaCCA/NST%20FOR%20DG/ANALYSIS/PERFORMANCE%20STANDARD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mac/Desktop/FOR%20DG/ANALYSIS/PERFORMANCE%20STANDARD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GB"/>
              <a:t>CENTRAL</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'D:/INDIVIDUAL REGIONS.SHERIF/[CENTRAL.xlsx]ANALYSIS'!$H$1</c:f>
              <c:strCache>
                <c:ptCount val="1"/>
                <c:pt idx="0">
                  <c:v>CENTRAL</c:v>
                </c:pt>
              </c:strCache>
            </c:strRef>
          </c:tx>
          <c:dPt>
            <c:idx val="0"/>
            <c:bubble3D val="0"/>
            <c:spPr>
              <a:solidFill>
                <a:srgbClr val="00B050"/>
              </a:solidFill>
              <a:ln>
                <a:noFill/>
              </a:ln>
              <a:effectLst/>
            </c:spPr>
            <c:extLst>
              <c:ext xmlns:c16="http://schemas.microsoft.com/office/drawing/2014/chart" uri="{C3380CC4-5D6E-409C-BE32-E72D297353CC}">
                <c16:uniqueId val="{00000001-3917-E04F-AB38-D591B331EC25}"/>
              </c:ext>
            </c:extLst>
          </c:dPt>
          <c:dPt>
            <c:idx val="1"/>
            <c:bubble3D val="0"/>
            <c:spPr>
              <a:solidFill>
                <a:srgbClr val="0070C0"/>
              </a:solidFill>
              <a:ln>
                <a:noFill/>
              </a:ln>
              <a:effectLst/>
            </c:spPr>
            <c:extLst>
              <c:ext xmlns:c16="http://schemas.microsoft.com/office/drawing/2014/chart" uri="{C3380CC4-5D6E-409C-BE32-E72D297353CC}">
                <c16:uniqueId val="{00000003-3917-E04F-AB38-D591B331EC25}"/>
              </c:ext>
            </c:extLst>
          </c:dPt>
          <c:dPt>
            <c:idx val="2"/>
            <c:bubble3D val="0"/>
            <c:spPr>
              <a:solidFill>
                <a:srgbClr val="FFFF00"/>
              </a:solidFill>
              <a:ln>
                <a:noFill/>
              </a:ln>
              <a:effectLst/>
            </c:spPr>
            <c:extLst>
              <c:ext xmlns:c16="http://schemas.microsoft.com/office/drawing/2014/chart" uri="{C3380CC4-5D6E-409C-BE32-E72D297353CC}">
                <c16:uniqueId val="{00000005-3917-E04F-AB38-D591B331EC25}"/>
              </c:ext>
            </c:extLst>
          </c:dPt>
          <c:dPt>
            <c:idx val="3"/>
            <c:bubble3D val="0"/>
            <c:spPr>
              <a:solidFill>
                <a:srgbClr val="FF0000"/>
              </a:solidFill>
              <a:ln>
                <a:noFill/>
              </a:ln>
              <a:effectLst/>
            </c:spPr>
            <c:extLst>
              <c:ext xmlns:c16="http://schemas.microsoft.com/office/drawing/2014/chart" uri="{C3380CC4-5D6E-409C-BE32-E72D297353CC}">
                <c16:uniqueId val="{00000007-3917-E04F-AB38-D591B331EC25}"/>
              </c:ext>
            </c:extLst>
          </c:dPt>
          <c:dLbls>
            <c:dLbl>
              <c:idx val="3"/>
              <c:layout>
                <c:manualLayout>
                  <c:x val="2.3978665103410245E-2"/>
                  <c:y val="0.1295174641631334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917-E04F-AB38-D591B331EC2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[6]ANALYSIS!$G$2:$G$5</c:f>
              <c:strCache>
                <c:ptCount val="4"/>
                <c:pt idx="0">
                  <c:v>Advanced</c:v>
                </c:pt>
                <c:pt idx="1">
                  <c:v>Proficient</c:v>
                </c:pt>
                <c:pt idx="2">
                  <c:v>Basic</c:v>
                </c:pt>
                <c:pt idx="3">
                  <c:v>Below Basic</c:v>
                </c:pt>
              </c:strCache>
            </c:strRef>
          </c:cat>
          <c:val>
            <c:numRef>
              <c:f>[6]ANALYSIS!$H$2:$H$5</c:f>
              <c:numCache>
                <c:formatCode>General</c:formatCode>
                <c:ptCount val="4"/>
                <c:pt idx="0">
                  <c:v>10055</c:v>
                </c:pt>
                <c:pt idx="1">
                  <c:v>6708</c:v>
                </c:pt>
                <c:pt idx="2">
                  <c:v>6609</c:v>
                </c:pt>
                <c:pt idx="3">
                  <c:v>1311</c:v>
                </c:pt>
              </c:numCache>
            </c:numRef>
          </c:val>
          <c:extLst>
            <c:ext xmlns:c16="http://schemas.microsoft.com/office/drawing/2014/chart" uri="{C3380CC4-5D6E-409C-BE32-E72D297353CC}">
              <c16:uniqueId val="{00000008-3917-E04F-AB38-D591B331EC2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GH"/>
        </a:p>
      </c:txPr>
    </c:legend>
    <c:plotVisOnly val="1"/>
    <c:dispBlanksAs val="gap"/>
    <c:showDLblsOverMax val="0"/>
    <c:extLst/>
  </c:chart>
  <c:spPr>
    <a:noFill/>
    <a:ln>
      <a:noFill/>
    </a:ln>
    <a:effectLst/>
  </c:spPr>
  <c:txPr>
    <a:bodyPr/>
    <a:lstStyle/>
    <a:p>
      <a:pPr>
        <a:defRPr b="1">
          <a:solidFill>
            <a:schemeClr val="tx1"/>
          </a:solidFill>
        </a:defRPr>
      </a:pPr>
      <a:endParaRPr lang="en-GH"/>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NORTH EAST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'D:/ANALYSIS TIME/frank/New folder/[NORTH EAST.xlsx]avg'!$J$6</c:f>
              <c:strCache>
                <c:ptCount val="1"/>
                <c:pt idx="0">
                  <c:v>NORTH EAST</c:v>
                </c:pt>
              </c:strCache>
            </c:strRef>
          </c:tx>
          <c:dPt>
            <c:idx val="0"/>
            <c:bubble3D val="0"/>
            <c:spPr>
              <a:solidFill>
                <a:srgbClr val="00B050"/>
              </a:solidFill>
              <a:ln>
                <a:noFill/>
              </a:ln>
              <a:effectLst/>
            </c:spPr>
            <c:extLst>
              <c:ext xmlns:c16="http://schemas.microsoft.com/office/drawing/2014/chart" uri="{C3380CC4-5D6E-409C-BE32-E72D297353CC}">
                <c16:uniqueId val="{00000001-B053-A044-86E6-2108E9C28C43}"/>
              </c:ext>
            </c:extLst>
          </c:dPt>
          <c:dPt>
            <c:idx val="1"/>
            <c:bubble3D val="0"/>
            <c:spPr>
              <a:solidFill>
                <a:srgbClr val="0070C0"/>
              </a:solidFill>
              <a:ln>
                <a:noFill/>
              </a:ln>
              <a:effectLst/>
            </c:spPr>
            <c:extLst>
              <c:ext xmlns:c16="http://schemas.microsoft.com/office/drawing/2014/chart" uri="{C3380CC4-5D6E-409C-BE32-E72D297353CC}">
                <c16:uniqueId val="{00000003-B053-A044-86E6-2108E9C28C43}"/>
              </c:ext>
            </c:extLst>
          </c:dPt>
          <c:dPt>
            <c:idx val="2"/>
            <c:bubble3D val="0"/>
            <c:spPr>
              <a:solidFill>
                <a:srgbClr val="FFFF00"/>
              </a:solidFill>
              <a:ln>
                <a:noFill/>
              </a:ln>
              <a:effectLst/>
            </c:spPr>
            <c:extLst>
              <c:ext xmlns:c16="http://schemas.microsoft.com/office/drawing/2014/chart" uri="{C3380CC4-5D6E-409C-BE32-E72D297353CC}">
                <c16:uniqueId val="{00000005-B053-A044-86E6-2108E9C28C43}"/>
              </c:ext>
            </c:extLst>
          </c:dPt>
          <c:dPt>
            <c:idx val="3"/>
            <c:bubble3D val="0"/>
            <c:spPr>
              <a:solidFill>
                <a:srgbClr val="FF0000"/>
              </a:solidFill>
              <a:ln>
                <a:noFill/>
              </a:ln>
              <a:effectLst/>
            </c:spPr>
            <c:extLst>
              <c:ext xmlns:c16="http://schemas.microsoft.com/office/drawing/2014/chart" uri="{C3380CC4-5D6E-409C-BE32-E72D297353CC}">
                <c16:uniqueId val="{00000007-B053-A044-86E6-2108E9C28C4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[9]avg!$I$7:$I$10</c:f>
              <c:strCache>
                <c:ptCount val="4"/>
                <c:pt idx="0">
                  <c:v>Advanced</c:v>
                </c:pt>
                <c:pt idx="1">
                  <c:v>Proficient</c:v>
                </c:pt>
                <c:pt idx="2">
                  <c:v>Basic</c:v>
                </c:pt>
                <c:pt idx="3">
                  <c:v>Below Basic</c:v>
                </c:pt>
              </c:strCache>
            </c:strRef>
          </c:cat>
          <c:val>
            <c:numRef>
              <c:f>[9]avg!$J$7:$J$10</c:f>
              <c:numCache>
                <c:formatCode>General</c:formatCode>
                <c:ptCount val="4"/>
                <c:pt idx="0">
                  <c:v>3240</c:v>
                </c:pt>
                <c:pt idx="1">
                  <c:v>1507</c:v>
                </c:pt>
                <c:pt idx="2">
                  <c:v>1007</c:v>
                </c:pt>
                <c:pt idx="3">
                  <c:v>2394</c:v>
                </c:pt>
              </c:numCache>
            </c:numRef>
          </c:val>
          <c:extLst>
            <c:ext xmlns:c16="http://schemas.microsoft.com/office/drawing/2014/chart" uri="{C3380CC4-5D6E-409C-BE32-E72D297353CC}">
              <c16:uniqueId val="{00000008-B053-A044-86E6-2108E9C28C43}"/>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b="1">
          <a:solidFill>
            <a:schemeClr val="tx1"/>
          </a:solidFill>
        </a:defRPr>
      </a:pPr>
      <a:endParaRPr lang="en-GH"/>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GB"/>
              <a:t>AHAFO</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'D:/INDIVIDUAL REGIONS.SHERIF/[AHAFO.xlsx]ANALYSIS'!$H$1</c:f>
              <c:strCache>
                <c:ptCount val="1"/>
                <c:pt idx="0">
                  <c:v>AHAFO</c:v>
                </c:pt>
              </c:strCache>
            </c:strRef>
          </c:tx>
          <c:dPt>
            <c:idx val="0"/>
            <c:bubble3D val="0"/>
            <c:spPr>
              <a:solidFill>
                <a:srgbClr val="00B050"/>
              </a:solidFill>
              <a:ln>
                <a:noFill/>
              </a:ln>
              <a:effectLst/>
            </c:spPr>
            <c:extLst>
              <c:ext xmlns:c16="http://schemas.microsoft.com/office/drawing/2014/chart" uri="{C3380CC4-5D6E-409C-BE32-E72D297353CC}">
                <c16:uniqueId val="{00000001-1901-A94D-8E16-C0906110AEA6}"/>
              </c:ext>
            </c:extLst>
          </c:dPt>
          <c:dPt>
            <c:idx val="1"/>
            <c:bubble3D val="0"/>
            <c:spPr>
              <a:solidFill>
                <a:srgbClr val="0070C0"/>
              </a:solidFill>
              <a:ln>
                <a:noFill/>
              </a:ln>
              <a:effectLst/>
            </c:spPr>
            <c:extLst>
              <c:ext xmlns:c16="http://schemas.microsoft.com/office/drawing/2014/chart" uri="{C3380CC4-5D6E-409C-BE32-E72D297353CC}">
                <c16:uniqueId val="{00000003-1901-A94D-8E16-C0906110AEA6}"/>
              </c:ext>
            </c:extLst>
          </c:dPt>
          <c:dPt>
            <c:idx val="2"/>
            <c:bubble3D val="0"/>
            <c:spPr>
              <a:solidFill>
                <a:srgbClr val="FFFF00"/>
              </a:solidFill>
              <a:ln>
                <a:noFill/>
              </a:ln>
              <a:effectLst/>
            </c:spPr>
            <c:extLst>
              <c:ext xmlns:c16="http://schemas.microsoft.com/office/drawing/2014/chart" uri="{C3380CC4-5D6E-409C-BE32-E72D297353CC}">
                <c16:uniqueId val="{00000005-1901-A94D-8E16-C0906110AEA6}"/>
              </c:ext>
            </c:extLst>
          </c:dPt>
          <c:dPt>
            <c:idx val="3"/>
            <c:bubble3D val="0"/>
            <c:spPr>
              <a:solidFill>
                <a:srgbClr val="FF0000"/>
              </a:solidFill>
              <a:ln>
                <a:noFill/>
              </a:ln>
              <a:effectLst/>
            </c:spPr>
            <c:extLst>
              <c:ext xmlns:c16="http://schemas.microsoft.com/office/drawing/2014/chart" uri="{C3380CC4-5D6E-409C-BE32-E72D297353CC}">
                <c16:uniqueId val="{00000007-1901-A94D-8E16-C0906110AEA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[2]ANALYSIS!$G$2:$G$5</c:f>
              <c:strCache>
                <c:ptCount val="4"/>
                <c:pt idx="0">
                  <c:v>Advanced</c:v>
                </c:pt>
                <c:pt idx="1">
                  <c:v>Proficient</c:v>
                </c:pt>
                <c:pt idx="2">
                  <c:v>Basic</c:v>
                </c:pt>
                <c:pt idx="3">
                  <c:v>Below Basic</c:v>
                </c:pt>
              </c:strCache>
            </c:strRef>
          </c:cat>
          <c:val>
            <c:numRef>
              <c:f>[2]ANALYSIS!$H$2:$H$5</c:f>
              <c:numCache>
                <c:formatCode>General</c:formatCode>
                <c:ptCount val="4"/>
                <c:pt idx="0">
                  <c:v>3969</c:v>
                </c:pt>
                <c:pt idx="1">
                  <c:v>2095</c:v>
                </c:pt>
                <c:pt idx="2">
                  <c:v>1448</c:v>
                </c:pt>
                <c:pt idx="3">
                  <c:v>2634</c:v>
                </c:pt>
              </c:numCache>
            </c:numRef>
          </c:val>
          <c:extLst>
            <c:ext xmlns:c16="http://schemas.microsoft.com/office/drawing/2014/chart" uri="{C3380CC4-5D6E-409C-BE32-E72D297353CC}">
              <c16:uniqueId val="{00000008-1901-A94D-8E16-C0906110AEA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GH"/>
        </a:p>
      </c:txPr>
    </c:legend>
    <c:plotVisOnly val="1"/>
    <c:dispBlanksAs val="gap"/>
    <c:showDLblsOverMax val="0"/>
    <c:extLst/>
  </c:chart>
  <c:spPr>
    <a:noFill/>
    <a:ln>
      <a:noFill/>
    </a:ln>
    <a:effectLst/>
  </c:spPr>
  <c:txPr>
    <a:bodyPr/>
    <a:lstStyle/>
    <a:p>
      <a:pPr>
        <a:defRPr b="1">
          <a:solidFill>
            <a:schemeClr val="tx1"/>
          </a:solidFill>
        </a:defRPr>
      </a:pPr>
      <a:endParaRPr lang="en-GH"/>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a:t>REGIONAL MEAN SCORE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GH"/>
        </a:p>
      </c:txPr>
    </c:title>
    <c:autoTitleDeleted val="0"/>
    <c:plotArea>
      <c:layout/>
      <c:lineChart>
        <c:grouping val="standard"/>
        <c:varyColors val="0"/>
        <c:ser>
          <c:idx val="0"/>
          <c:order val="0"/>
          <c:tx>
            <c:strRef>
              <c:f>EMS!$B$1</c:f>
              <c:strCache>
                <c:ptCount val="1"/>
                <c:pt idx="0">
                  <c:v>MEAN SCORE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EMS!$A$2:$A$18</c:f>
              <c:strCache>
                <c:ptCount val="17"/>
                <c:pt idx="1">
                  <c:v>AHAFO</c:v>
                </c:pt>
                <c:pt idx="2">
                  <c:v>ASHANTI</c:v>
                </c:pt>
                <c:pt idx="3">
                  <c:v>BONO EAST</c:v>
                </c:pt>
                <c:pt idx="4">
                  <c:v>BONO </c:v>
                </c:pt>
                <c:pt idx="5">
                  <c:v>CENTRAL</c:v>
                </c:pt>
                <c:pt idx="6">
                  <c:v>EASTERN</c:v>
                </c:pt>
                <c:pt idx="7">
                  <c:v>GREATER ACCRA</c:v>
                </c:pt>
                <c:pt idx="8">
                  <c:v>NORTH EAST</c:v>
                </c:pt>
                <c:pt idx="9">
                  <c:v>NORTHERN </c:v>
                </c:pt>
                <c:pt idx="10">
                  <c:v>OTI</c:v>
                </c:pt>
                <c:pt idx="11">
                  <c:v>SAVANNAH</c:v>
                </c:pt>
                <c:pt idx="12">
                  <c:v>UPPER EAST</c:v>
                </c:pt>
                <c:pt idx="13">
                  <c:v>UPPER WEST</c:v>
                </c:pt>
                <c:pt idx="14">
                  <c:v>VOLTA</c:v>
                </c:pt>
                <c:pt idx="15">
                  <c:v>WESTERN</c:v>
                </c:pt>
                <c:pt idx="16">
                  <c:v>WESTERN NORTH</c:v>
                </c:pt>
              </c:strCache>
            </c:strRef>
          </c:cat>
          <c:val>
            <c:numRef>
              <c:f>EMS!$B$2:$B$18</c:f>
              <c:numCache>
                <c:formatCode>0</c:formatCode>
                <c:ptCount val="17"/>
                <c:pt idx="1">
                  <c:v>66.75</c:v>
                </c:pt>
                <c:pt idx="2">
                  <c:v>63.89</c:v>
                </c:pt>
                <c:pt idx="3">
                  <c:v>57.92</c:v>
                </c:pt>
                <c:pt idx="4">
                  <c:v>65.421447124307775</c:v>
                </c:pt>
                <c:pt idx="5">
                  <c:v>59.766142968851199</c:v>
                </c:pt>
                <c:pt idx="6">
                  <c:v>40.563475725926999</c:v>
                </c:pt>
                <c:pt idx="7">
                  <c:v>55.61777962320847</c:v>
                </c:pt>
                <c:pt idx="8">
                  <c:v>64.818747045776419</c:v>
                </c:pt>
                <c:pt idx="9">
                  <c:v>65.000103775341131</c:v>
                </c:pt>
                <c:pt idx="10">
                  <c:v>63.280708509818886</c:v>
                </c:pt>
                <c:pt idx="11">
                  <c:v>61.093989046805071</c:v>
                </c:pt>
                <c:pt idx="12">
                  <c:v>50.360229148462203</c:v>
                </c:pt>
                <c:pt idx="13">
                  <c:v>49.77392154466542</c:v>
                </c:pt>
                <c:pt idx="14">
                  <c:v>34.105273574947404</c:v>
                </c:pt>
                <c:pt idx="15">
                  <c:v>29.54341025950799</c:v>
                </c:pt>
                <c:pt idx="16">
                  <c:v>33.276433473478704</c:v>
                </c:pt>
              </c:numCache>
            </c:numRef>
          </c:val>
          <c:smooth val="0"/>
          <c:extLst>
            <c:ext xmlns:c16="http://schemas.microsoft.com/office/drawing/2014/chart" uri="{C3380CC4-5D6E-409C-BE32-E72D297353CC}">
              <c16:uniqueId val="{00000000-3821-EF48-9F3F-2D3293E1E4B5}"/>
            </c:ext>
          </c:extLst>
        </c:ser>
        <c:dLbls>
          <c:showLegendKey val="0"/>
          <c:showVal val="0"/>
          <c:showCatName val="0"/>
          <c:showSerName val="0"/>
          <c:showPercent val="0"/>
          <c:showBubbleSize val="0"/>
        </c:dLbls>
        <c:smooth val="0"/>
        <c:axId val="1352214815"/>
        <c:axId val="1352213983"/>
      </c:lineChart>
      <c:catAx>
        <c:axId val="135221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crossAx val="1352213983"/>
        <c:crosses val="autoZero"/>
        <c:auto val="1"/>
        <c:lblAlgn val="ctr"/>
        <c:lblOffset val="100"/>
        <c:noMultiLvlLbl val="0"/>
      </c:catAx>
      <c:valAx>
        <c:axId val="13522139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crossAx val="1352214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b="1">
          <a:solidFill>
            <a:schemeClr val="tx1"/>
          </a:solidFill>
        </a:defRPr>
      </a:pPr>
      <a:endParaRPr lang="en-GH"/>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44767138131524"/>
          <c:y val="0.107293856095424"/>
          <c:w val="0.55944763726027713"/>
          <c:h val="0.78389991810638493"/>
        </c:manualLayout>
      </c:layout>
      <c:pieChart>
        <c:varyColors val="1"/>
        <c:ser>
          <c:idx val="0"/>
          <c:order val="0"/>
          <c:tx>
            <c:strRef>
              <c:f>'https://d.docs.live.net/3b50a6104b050e9d/Desktop/ANALYSIS TIME/INDIVIDUAL REGIONS/[WESTERN NORTH.xlsx]REFORM'!$I$3</c:f>
              <c:strCache>
                <c:ptCount val="1"/>
                <c:pt idx="0">
                  <c:v>WESTERN NORTH</c:v>
                </c:pt>
              </c:strCache>
            </c:strRef>
          </c:tx>
          <c:dPt>
            <c:idx val="0"/>
            <c:bubble3D val="0"/>
            <c:spPr>
              <a:solidFill>
                <a:srgbClr val="00B050"/>
              </a:solidFill>
              <a:ln>
                <a:noFill/>
              </a:ln>
              <a:effectLst/>
            </c:spPr>
            <c:extLst>
              <c:ext xmlns:c16="http://schemas.microsoft.com/office/drawing/2014/chart" uri="{C3380CC4-5D6E-409C-BE32-E72D297353CC}">
                <c16:uniqueId val="{00000001-410A-E340-A40A-38DA9EFF22A9}"/>
              </c:ext>
            </c:extLst>
          </c:dPt>
          <c:dPt>
            <c:idx val="1"/>
            <c:bubble3D val="0"/>
            <c:spPr>
              <a:solidFill>
                <a:srgbClr val="0070C0"/>
              </a:solidFill>
              <a:ln>
                <a:noFill/>
              </a:ln>
              <a:effectLst/>
            </c:spPr>
            <c:extLst>
              <c:ext xmlns:c16="http://schemas.microsoft.com/office/drawing/2014/chart" uri="{C3380CC4-5D6E-409C-BE32-E72D297353CC}">
                <c16:uniqueId val="{00000003-410A-E340-A40A-38DA9EFF22A9}"/>
              </c:ext>
            </c:extLst>
          </c:dPt>
          <c:dPt>
            <c:idx val="2"/>
            <c:bubble3D val="0"/>
            <c:spPr>
              <a:solidFill>
                <a:srgbClr val="FFFF00"/>
              </a:solidFill>
              <a:ln>
                <a:noFill/>
              </a:ln>
              <a:effectLst/>
            </c:spPr>
            <c:extLst>
              <c:ext xmlns:c16="http://schemas.microsoft.com/office/drawing/2014/chart" uri="{C3380CC4-5D6E-409C-BE32-E72D297353CC}">
                <c16:uniqueId val="{00000005-410A-E340-A40A-38DA9EFF22A9}"/>
              </c:ext>
            </c:extLst>
          </c:dPt>
          <c:dPt>
            <c:idx val="3"/>
            <c:bubble3D val="0"/>
            <c:spPr>
              <a:solidFill>
                <a:srgbClr val="FF0000"/>
              </a:solidFill>
              <a:ln>
                <a:noFill/>
              </a:ln>
              <a:effectLst/>
            </c:spPr>
            <c:extLst>
              <c:ext xmlns:c16="http://schemas.microsoft.com/office/drawing/2014/chart" uri="{C3380CC4-5D6E-409C-BE32-E72D297353CC}">
                <c16:uniqueId val="{00000007-410A-E340-A40A-38DA9EFF22A9}"/>
              </c:ext>
            </c:extLst>
          </c:dPt>
          <c:dLbls>
            <c:dLbl>
              <c:idx val="0"/>
              <c:layout>
                <c:manualLayout>
                  <c:x val="-9.8777078017264781E-3"/>
                  <c:y val="2.5961347757575647E-2"/>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GH"/>
                </a:p>
              </c:txPr>
              <c:dLblPos val="bestFit"/>
              <c:showLegendKey val="0"/>
              <c:showVal val="0"/>
              <c:showCatName val="0"/>
              <c:showSerName val="0"/>
              <c:showPercent val="1"/>
              <c:showBubbleSize val="0"/>
              <c:extLst>
                <c:ext xmlns:c15="http://schemas.microsoft.com/office/drawing/2012/chart" uri="{CE6537A1-D6FC-4f65-9D91-7224C49458BB}">
                  <c15:layout>
                    <c:manualLayout>
                      <c:w val="6.1999880908388767E-2"/>
                      <c:h val="8.3453143854719164E-2"/>
                    </c:manualLayout>
                  </c15:layout>
                </c:ext>
                <c:ext xmlns:c16="http://schemas.microsoft.com/office/drawing/2014/chart" uri="{C3380CC4-5D6E-409C-BE32-E72D297353CC}">
                  <c16:uniqueId val="{00000001-410A-E340-A40A-38DA9EFF22A9}"/>
                </c:ext>
              </c:extLst>
            </c:dLbl>
            <c:dLbl>
              <c:idx val="1"/>
              <c:layout>
                <c:manualLayout>
                  <c:x val="-1.8529691465159578E-2"/>
                  <c:y val="1.5255953777718372E-2"/>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GH"/>
                </a:p>
              </c:txPr>
              <c:dLblPos val="bestFit"/>
              <c:showLegendKey val="0"/>
              <c:showVal val="0"/>
              <c:showCatName val="0"/>
              <c:showSerName val="0"/>
              <c:showPercent val="1"/>
              <c:showBubbleSize val="0"/>
              <c:extLst>
                <c:ext xmlns:c15="http://schemas.microsoft.com/office/drawing/2012/chart" uri="{CE6537A1-D6FC-4f65-9D91-7224C49458BB}">
                  <c15:layout>
                    <c:manualLayout>
                      <c:w val="6.4780144626253741E-2"/>
                      <c:h val="6.5000265169319699E-2"/>
                    </c:manualLayout>
                  </c15:layout>
                </c:ext>
                <c:ext xmlns:c16="http://schemas.microsoft.com/office/drawing/2014/chart" uri="{C3380CC4-5D6E-409C-BE32-E72D297353CC}">
                  <c16:uniqueId val="{00000003-410A-E340-A40A-38DA9EFF22A9}"/>
                </c:ext>
              </c:extLst>
            </c:dLbl>
            <c:dLbl>
              <c:idx val="2"/>
              <c:layout>
                <c:manualLayout>
                  <c:x val="-1.204598512405668E-2"/>
                  <c:y val="2.194403256424542E-2"/>
                </c:manualLayout>
              </c:layout>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GH"/>
                </a:p>
              </c:txPr>
              <c:dLblPos val="bestFit"/>
              <c:showLegendKey val="0"/>
              <c:showVal val="0"/>
              <c:showCatName val="0"/>
              <c:showSerName val="0"/>
              <c:showPercent val="1"/>
              <c:showBubbleSize val="0"/>
              <c:extLst>
                <c:ext xmlns:c15="http://schemas.microsoft.com/office/drawing/2012/chart" uri="{CE6537A1-D6FC-4f65-9D91-7224C49458BB}">
                  <c15:layout>
                    <c:manualLayout>
                      <c:w val="5.3825905577865776E-2"/>
                      <c:h val="6.5530967054346634E-2"/>
                    </c:manualLayout>
                  </c15:layout>
                </c:ext>
                <c:ext xmlns:c16="http://schemas.microsoft.com/office/drawing/2014/chart" uri="{C3380CC4-5D6E-409C-BE32-E72D297353CC}">
                  <c16:uniqueId val="{00000005-410A-E340-A40A-38DA9EFF22A9}"/>
                </c:ext>
              </c:extLst>
            </c:dLbl>
            <c:dLbl>
              <c:idx val="3"/>
              <c:layout>
                <c:manualLayout>
                  <c:x val="5.4194564168486559E-2"/>
                  <c:y val="-0.2904563019123431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10A-E340-A40A-38DA9EFF22A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[15]REFORM!$H$4:$H$7</c:f>
              <c:strCache>
                <c:ptCount val="4"/>
                <c:pt idx="0">
                  <c:v>Advanced</c:v>
                </c:pt>
                <c:pt idx="1">
                  <c:v>Proficient</c:v>
                </c:pt>
                <c:pt idx="2">
                  <c:v>Basic</c:v>
                </c:pt>
                <c:pt idx="3">
                  <c:v>Below Basic</c:v>
                </c:pt>
              </c:strCache>
            </c:strRef>
          </c:cat>
          <c:val>
            <c:numRef>
              <c:f>[15]REFORM!$I$4:$I$7</c:f>
              <c:numCache>
                <c:formatCode>General</c:formatCode>
                <c:ptCount val="4"/>
                <c:pt idx="0">
                  <c:v>194</c:v>
                </c:pt>
                <c:pt idx="1">
                  <c:v>188</c:v>
                </c:pt>
                <c:pt idx="2">
                  <c:v>106</c:v>
                </c:pt>
                <c:pt idx="3">
                  <c:v>7081</c:v>
                </c:pt>
              </c:numCache>
            </c:numRef>
          </c:val>
          <c:extLst>
            <c:ext xmlns:c16="http://schemas.microsoft.com/office/drawing/2014/chart" uri="{C3380CC4-5D6E-409C-BE32-E72D297353CC}">
              <c16:uniqueId val="{00000008-410A-E340-A40A-38DA9EFF22A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b="1">
          <a:solidFill>
            <a:schemeClr val="tx1"/>
          </a:solidFill>
        </a:defRPr>
      </a:pPr>
      <a:endParaRPr lang="en-GH"/>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VOLTA </a:t>
            </a:r>
          </a:p>
        </c:rich>
      </c:tx>
      <c:layout>
        <c:manualLayout>
          <c:xMode val="edge"/>
          <c:yMode val="edge"/>
          <c:x val="0.34752269212460113"/>
          <c:y val="3.482435645937186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'https://d.docs.live.net/3b50a6104b050e9d/Desktop/ANALYSIS TIME/INDIVIDUAL REGIONS/[VOLTA.xlsx]REFORM'!$I$3</c:f>
              <c:strCache>
                <c:ptCount val="1"/>
                <c:pt idx="0">
                  <c:v>VOLTA </c:v>
                </c:pt>
              </c:strCache>
            </c:strRef>
          </c:tx>
          <c:dPt>
            <c:idx val="0"/>
            <c:bubble3D val="0"/>
            <c:spPr>
              <a:solidFill>
                <a:srgbClr val="00B050"/>
              </a:solidFill>
              <a:ln>
                <a:noFill/>
              </a:ln>
              <a:effectLst/>
            </c:spPr>
            <c:extLst>
              <c:ext xmlns:c16="http://schemas.microsoft.com/office/drawing/2014/chart" uri="{C3380CC4-5D6E-409C-BE32-E72D297353CC}">
                <c16:uniqueId val="{00000001-1303-494E-BEF6-F5981EAA3472}"/>
              </c:ext>
            </c:extLst>
          </c:dPt>
          <c:dPt>
            <c:idx val="1"/>
            <c:bubble3D val="0"/>
            <c:spPr>
              <a:solidFill>
                <a:srgbClr val="0070C0"/>
              </a:solidFill>
              <a:ln>
                <a:noFill/>
              </a:ln>
              <a:effectLst/>
            </c:spPr>
            <c:extLst>
              <c:ext xmlns:c16="http://schemas.microsoft.com/office/drawing/2014/chart" uri="{C3380CC4-5D6E-409C-BE32-E72D297353CC}">
                <c16:uniqueId val="{00000003-1303-494E-BEF6-F5981EAA3472}"/>
              </c:ext>
            </c:extLst>
          </c:dPt>
          <c:dPt>
            <c:idx val="2"/>
            <c:bubble3D val="0"/>
            <c:spPr>
              <a:solidFill>
                <a:srgbClr val="FFFF00"/>
              </a:solidFill>
              <a:ln>
                <a:noFill/>
              </a:ln>
              <a:effectLst/>
            </c:spPr>
            <c:extLst>
              <c:ext xmlns:c16="http://schemas.microsoft.com/office/drawing/2014/chart" uri="{C3380CC4-5D6E-409C-BE32-E72D297353CC}">
                <c16:uniqueId val="{00000005-1303-494E-BEF6-F5981EAA3472}"/>
              </c:ext>
            </c:extLst>
          </c:dPt>
          <c:dPt>
            <c:idx val="3"/>
            <c:bubble3D val="0"/>
            <c:spPr>
              <a:solidFill>
                <a:srgbClr val="FF0000"/>
              </a:solidFill>
              <a:ln>
                <a:noFill/>
              </a:ln>
              <a:effectLst/>
            </c:spPr>
            <c:extLst>
              <c:ext xmlns:c16="http://schemas.microsoft.com/office/drawing/2014/chart" uri="{C3380CC4-5D6E-409C-BE32-E72D297353CC}">
                <c16:uniqueId val="{00000007-1303-494E-BEF6-F5981EAA3472}"/>
              </c:ext>
            </c:extLst>
          </c:dPt>
          <c:dLbls>
            <c:dLbl>
              <c:idx val="0"/>
              <c:layout>
                <c:manualLayout>
                  <c:x val="-3.8838166712370651E-3"/>
                  <c:y val="1.8494291945350766E-2"/>
                </c:manualLayout>
              </c:layout>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GH"/>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303-494E-BEF6-F5981EAA3472}"/>
                </c:ext>
              </c:extLst>
            </c:dLbl>
            <c:dLbl>
              <c:idx val="1"/>
              <c:layout>
                <c:manualLayout>
                  <c:x val="-3.2396094981351896E-2"/>
                  <c:y val="8.9484353329539149E-2"/>
                </c:manualLayout>
              </c:layout>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GH"/>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303-494E-BEF6-F5981EAA3472}"/>
                </c:ext>
              </c:extLst>
            </c:dLbl>
            <c:dLbl>
              <c:idx val="2"/>
              <c:layout>
                <c:manualLayout>
                  <c:x val="-5.5310657147388011E-2"/>
                  <c:y val="9.9207155485799059E-2"/>
                </c:manualLayout>
              </c:layout>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GH"/>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303-494E-BEF6-F5981EAA3472}"/>
                </c:ext>
              </c:extLst>
            </c:dLbl>
            <c:dLbl>
              <c:idx val="3"/>
              <c:layout>
                <c:manualLayout>
                  <c:x val="9.8319496920099211E-2"/>
                  <c:y val="-0.277634293295337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303-494E-BEF6-F5981EAA347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[17]REFORM!$H$4:$H$7</c:f>
              <c:strCache>
                <c:ptCount val="4"/>
                <c:pt idx="0">
                  <c:v>Advanced</c:v>
                </c:pt>
                <c:pt idx="1">
                  <c:v>Proficient</c:v>
                </c:pt>
                <c:pt idx="2">
                  <c:v>Basic</c:v>
                </c:pt>
                <c:pt idx="3">
                  <c:v>Below Basic</c:v>
                </c:pt>
              </c:strCache>
            </c:strRef>
          </c:cat>
          <c:val>
            <c:numRef>
              <c:f>[17]REFORM!$I$4:$I$7</c:f>
              <c:numCache>
                <c:formatCode>General</c:formatCode>
                <c:ptCount val="4"/>
                <c:pt idx="0">
                  <c:v>463</c:v>
                </c:pt>
                <c:pt idx="1">
                  <c:v>889</c:v>
                </c:pt>
                <c:pt idx="2">
                  <c:v>1085</c:v>
                </c:pt>
                <c:pt idx="3">
                  <c:v>17928</c:v>
                </c:pt>
              </c:numCache>
            </c:numRef>
          </c:val>
          <c:extLst>
            <c:ext xmlns:c16="http://schemas.microsoft.com/office/drawing/2014/chart" uri="{C3380CC4-5D6E-409C-BE32-E72D297353CC}">
              <c16:uniqueId val="{00000008-1303-494E-BEF6-F5981EAA347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b="1">
          <a:solidFill>
            <a:schemeClr val="tx1"/>
          </a:solidFill>
        </a:defRPr>
      </a:pPr>
      <a:endParaRPr lang="en-GH"/>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WESTERN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'https://d.docs.live.net/3b50a6104b050e9d/Desktop/ANALYSIS TIME/INDIVIDUAL REGIONS/[WESTERN.xlsx]REFORM'!$I$4</c:f>
              <c:strCache>
                <c:ptCount val="1"/>
                <c:pt idx="0">
                  <c:v>WESTERN </c:v>
                </c:pt>
              </c:strCache>
            </c:strRef>
          </c:tx>
          <c:dPt>
            <c:idx val="0"/>
            <c:bubble3D val="0"/>
            <c:spPr>
              <a:solidFill>
                <a:srgbClr val="00B050"/>
              </a:solidFill>
              <a:ln>
                <a:noFill/>
              </a:ln>
              <a:effectLst/>
            </c:spPr>
            <c:extLst>
              <c:ext xmlns:c16="http://schemas.microsoft.com/office/drawing/2014/chart" uri="{C3380CC4-5D6E-409C-BE32-E72D297353CC}">
                <c16:uniqueId val="{00000001-7F45-8C4E-8D93-A239694EF3BC}"/>
              </c:ext>
            </c:extLst>
          </c:dPt>
          <c:dPt>
            <c:idx val="1"/>
            <c:bubble3D val="0"/>
            <c:spPr>
              <a:solidFill>
                <a:srgbClr val="0070C0"/>
              </a:solidFill>
              <a:ln>
                <a:noFill/>
              </a:ln>
              <a:effectLst/>
            </c:spPr>
            <c:extLst>
              <c:ext xmlns:c16="http://schemas.microsoft.com/office/drawing/2014/chart" uri="{C3380CC4-5D6E-409C-BE32-E72D297353CC}">
                <c16:uniqueId val="{00000003-7F45-8C4E-8D93-A239694EF3BC}"/>
              </c:ext>
            </c:extLst>
          </c:dPt>
          <c:dPt>
            <c:idx val="2"/>
            <c:bubble3D val="0"/>
            <c:spPr>
              <a:solidFill>
                <a:srgbClr val="FFFF00"/>
              </a:solidFill>
              <a:ln>
                <a:noFill/>
              </a:ln>
              <a:effectLst/>
            </c:spPr>
            <c:extLst>
              <c:ext xmlns:c16="http://schemas.microsoft.com/office/drawing/2014/chart" uri="{C3380CC4-5D6E-409C-BE32-E72D297353CC}">
                <c16:uniqueId val="{00000005-7F45-8C4E-8D93-A239694EF3BC}"/>
              </c:ext>
            </c:extLst>
          </c:dPt>
          <c:dPt>
            <c:idx val="3"/>
            <c:bubble3D val="0"/>
            <c:spPr>
              <a:solidFill>
                <a:srgbClr val="FF0000"/>
              </a:solidFill>
              <a:ln>
                <a:noFill/>
              </a:ln>
              <a:effectLst/>
            </c:spPr>
            <c:extLst>
              <c:ext xmlns:c16="http://schemas.microsoft.com/office/drawing/2014/chart" uri="{C3380CC4-5D6E-409C-BE32-E72D297353CC}">
                <c16:uniqueId val="{00000007-7F45-8C4E-8D93-A239694EF3BC}"/>
              </c:ext>
            </c:extLst>
          </c:dPt>
          <c:dLbls>
            <c:dLbl>
              <c:idx val="0"/>
              <c:layout>
                <c:manualLayout>
                  <c:x val="-3.8925898270634869E-2"/>
                  <c:y val="0.13348163377043887"/>
                </c:manualLayout>
              </c:layout>
              <c:tx>
                <c:rich>
                  <a:bodyPr/>
                  <a:lstStyle/>
                  <a:p>
                    <a:fld id="{42FBEE95-FE08-472E-92EC-DE688DDFA483}" type="PERCENTAGE">
                      <a:rPr lang="en-US" sz="1000"/>
                      <a:pPr/>
                      <a:t>[PERCENTAGE]</a:t>
                    </a:fld>
                    <a:endParaRPr lang="en-GH"/>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45-8C4E-8D93-A239694EF3BC}"/>
                </c:ext>
              </c:extLst>
            </c:dLbl>
            <c:dLbl>
              <c:idx val="1"/>
              <c:layout>
                <c:manualLayout>
                  <c:x val="-4.9223400104598171E-2"/>
                  <c:y val="9.6209999220425529E-2"/>
                </c:manualLayout>
              </c:layout>
              <c:tx>
                <c:rich>
                  <a:bodyPr/>
                  <a:lstStyle/>
                  <a:p>
                    <a:fld id="{3096A402-7185-4E73-BA31-994E3D7B3467}" type="PERCENTAGE">
                      <a:rPr lang="en-US" sz="1000"/>
                      <a:pPr/>
                      <a:t>[PERCENTAGE]</a:t>
                    </a:fld>
                    <a:endParaRPr lang="en-GH"/>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45-8C4E-8D93-A239694EF3BC}"/>
                </c:ext>
              </c:extLst>
            </c:dLbl>
            <c:dLbl>
              <c:idx val="2"/>
              <c:layout>
                <c:manualLayout>
                  <c:x val="-4.4794580818688208E-2"/>
                  <c:y val="6.993652813810429E-2"/>
                </c:manualLayout>
              </c:layout>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GH"/>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F45-8C4E-8D93-A239694EF3BC}"/>
                </c:ext>
              </c:extLst>
            </c:dLbl>
            <c:dLbl>
              <c:idx val="3"/>
              <c:layout>
                <c:manualLayout>
                  <c:x val="0.10906980595160953"/>
                  <c:y val="-0.269980401861551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F45-8C4E-8D93-A239694EF3B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[16]REFORM!$H$5:$H$8</c:f>
              <c:strCache>
                <c:ptCount val="4"/>
                <c:pt idx="0">
                  <c:v>Advanced</c:v>
                </c:pt>
                <c:pt idx="1">
                  <c:v>Proficient</c:v>
                </c:pt>
                <c:pt idx="2">
                  <c:v>Basic</c:v>
                </c:pt>
                <c:pt idx="3">
                  <c:v>Below Basic</c:v>
                </c:pt>
              </c:strCache>
            </c:strRef>
          </c:cat>
          <c:val>
            <c:numRef>
              <c:f>[16]REFORM!$I$5:$I$8</c:f>
              <c:numCache>
                <c:formatCode>General</c:formatCode>
                <c:ptCount val="4"/>
                <c:pt idx="0">
                  <c:v>1624</c:v>
                </c:pt>
                <c:pt idx="1">
                  <c:v>916</c:v>
                </c:pt>
                <c:pt idx="2">
                  <c:v>602</c:v>
                </c:pt>
                <c:pt idx="3">
                  <c:v>20884</c:v>
                </c:pt>
              </c:numCache>
            </c:numRef>
          </c:val>
          <c:extLst>
            <c:ext xmlns:c16="http://schemas.microsoft.com/office/drawing/2014/chart" uri="{C3380CC4-5D6E-409C-BE32-E72D297353CC}">
              <c16:uniqueId val="{00000008-7F45-8C4E-8D93-A239694EF3B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b="1">
          <a:solidFill>
            <a:schemeClr val="tx1"/>
          </a:solidFill>
        </a:defRPr>
      </a:pPr>
      <a:endParaRPr lang="en-GH"/>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EASTERN</a:t>
            </a:r>
          </a:p>
        </c:rich>
      </c:tx>
      <c:layout>
        <c:manualLayout>
          <c:xMode val="edge"/>
          <c:yMode val="edge"/>
          <c:x val="0.41945822397200344"/>
          <c:y val="3.703703703703703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[Book6]REFORM!$I$5</c:f>
              <c:strCache>
                <c:ptCount val="1"/>
                <c:pt idx="0">
                  <c:v>EASTERN</c:v>
                </c:pt>
              </c:strCache>
            </c:strRef>
          </c:tx>
          <c:dPt>
            <c:idx val="0"/>
            <c:bubble3D val="0"/>
            <c:spPr>
              <a:solidFill>
                <a:srgbClr val="00B050"/>
              </a:solidFill>
              <a:ln>
                <a:noFill/>
              </a:ln>
              <a:effectLst/>
            </c:spPr>
            <c:extLst>
              <c:ext xmlns:c16="http://schemas.microsoft.com/office/drawing/2014/chart" uri="{C3380CC4-5D6E-409C-BE32-E72D297353CC}">
                <c16:uniqueId val="{00000001-910E-8F42-A67A-87F4876D9560}"/>
              </c:ext>
            </c:extLst>
          </c:dPt>
          <c:dPt>
            <c:idx val="1"/>
            <c:bubble3D val="0"/>
            <c:spPr>
              <a:solidFill>
                <a:srgbClr val="0070C0"/>
              </a:solidFill>
              <a:ln>
                <a:noFill/>
              </a:ln>
              <a:effectLst/>
            </c:spPr>
            <c:extLst>
              <c:ext xmlns:c16="http://schemas.microsoft.com/office/drawing/2014/chart" uri="{C3380CC4-5D6E-409C-BE32-E72D297353CC}">
                <c16:uniqueId val="{00000003-910E-8F42-A67A-87F4876D9560}"/>
              </c:ext>
            </c:extLst>
          </c:dPt>
          <c:dPt>
            <c:idx val="2"/>
            <c:bubble3D val="0"/>
            <c:spPr>
              <a:solidFill>
                <a:srgbClr val="FFFF00"/>
              </a:solidFill>
              <a:ln>
                <a:noFill/>
              </a:ln>
              <a:effectLst/>
            </c:spPr>
            <c:extLst>
              <c:ext xmlns:c16="http://schemas.microsoft.com/office/drawing/2014/chart" uri="{C3380CC4-5D6E-409C-BE32-E72D297353CC}">
                <c16:uniqueId val="{00000005-910E-8F42-A67A-87F4876D9560}"/>
              </c:ext>
            </c:extLst>
          </c:dPt>
          <c:dPt>
            <c:idx val="3"/>
            <c:bubble3D val="0"/>
            <c:spPr>
              <a:solidFill>
                <a:srgbClr val="FF0000"/>
              </a:solidFill>
              <a:ln>
                <a:noFill/>
              </a:ln>
              <a:effectLst/>
            </c:spPr>
            <c:extLst>
              <c:ext xmlns:c16="http://schemas.microsoft.com/office/drawing/2014/chart" uri="{C3380CC4-5D6E-409C-BE32-E72D297353CC}">
                <c16:uniqueId val="{00000007-910E-8F42-A67A-87F4876D9560}"/>
              </c:ext>
            </c:extLst>
          </c:dPt>
          <c:dLbls>
            <c:dLbl>
              <c:idx val="0"/>
              <c:layout>
                <c:manualLayout>
                  <c:x val="-4.6841426071741132E-2"/>
                  <c:y val="0.149737168270632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0E-8F42-A67A-87F4876D9560}"/>
                </c:ext>
              </c:extLst>
            </c:dLbl>
            <c:dLbl>
              <c:idx val="1"/>
              <c:layout>
                <c:manualLayout>
                  <c:x val="-7.9715441819772526E-2"/>
                  <c:y val="0.1158894721493146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10E-8F42-A67A-87F4876D9560}"/>
                </c:ext>
              </c:extLst>
            </c:dLbl>
            <c:dLbl>
              <c:idx val="2"/>
              <c:layout>
                <c:manualLayout>
                  <c:x val="-0.10795122484689414"/>
                  <c:y val="3.904965004374453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10E-8F42-A67A-87F4876D9560}"/>
                </c:ext>
              </c:extLst>
            </c:dLbl>
            <c:dLbl>
              <c:idx val="3"/>
              <c:layout>
                <c:manualLayout>
                  <c:x val="0.15911570428696417"/>
                  <c:y val="-0.204854913969087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10E-8F42-A67A-87F4876D956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[7]REFORM!$H$6:$H$9</c:f>
              <c:strCache>
                <c:ptCount val="4"/>
                <c:pt idx="0">
                  <c:v>Advanced</c:v>
                </c:pt>
                <c:pt idx="1">
                  <c:v>Proficient</c:v>
                </c:pt>
                <c:pt idx="2">
                  <c:v>Basic</c:v>
                </c:pt>
                <c:pt idx="3">
                  <c:v>Below Basic</c:v>
                </c:pt>
              </c:strCache>
            </c:strRef>
          </c:cat>
          <c:val>
            <c:numRef>
              <c:f>[7]REFORM!$I$6:$I$9</c:f>
              <c:numCache>
                <c:formatCode>General</c:formatCode>
                <c:ptCount val="4"/>
                <c:pt idx="0">
                  <c:v>3190</c:v>
                </c:pt>
                <c:pt idx="1">
                  <c:v>3529</c:v>
                </c:pt>
                <c:pt idx="2">
                  <c:v>3285</c:v>
                </c:pt>
                <c:pt idx="3">
                  <c:v>29990</c:v>
                </c:pt>
              </c:numCache>
            </c:numRef>
          </c:val>
          <c:extLst>
            <c:ext xmlns:c16="http://schemas.microsoft.com/office/drawing/2014/chart" uri="{C3380CC4-5D6E-409C-BE32-E72D297353CC}">
              <c16:uniqueId val="{00000008-910E-8F42-A67A-87F4876D956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b="1">
          <a:solidFill>
            <a:schemeClr val="tx1"/>
          </a:solidFill>
        </a:defRPr>
      </a:pPr>
      <a:endParaRPr lang="en-GH"/>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lumMod val="10000"/>
                  </a:schemeClr>
                </a:solidFill>
                <a:latin typeface="+mn-lt"/>
                <a:ea typeface="+mn-ea"/>
                <a:cs typeface="+mn-cs"/>
              </a:defRPr>
            </a:pPr>
            <a:r>
              <a:rPr lang="en-US" dirty="0"/>
              <a:t>REGIONAL MEAN SCORE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2">
                  <a:lumMod val="10000"/>
                </a:schemeClr>
              </a:solidFill>
              <a:latin typeface="+mn-lt"/>
              <a:ea typeface="+mn-ea"/>
              <a:cs typeface="+mn-cs"/>
            </a:defRPr>
          </a:pPr>
          <a:endParaRPr lang="en-GH"/>
        </a:p>
      </c:txPr>
    </c:title>
    <c:autoTitleDeleted val="0"/>
    <c:plotArea>
      <c:layout/>
      <c:lineChart>
        <c:grouping val="standard"/>
        <c:varyColors val="0"/>
        <c:ser>
          <c:idx val="0"/>
          <c:order val="0"/>
          <c:tx>
            <c:strRef>
              <c:f>MMS!$B$1:$B$3</c:f>
              <c:strCache>
                <c:ptCount val="3"/>
                <c:pt idx="0">
                  <c:v>MEAN SCORE    (%)</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10000"/>
                      </a:schemeClr>
                    </a:solidFill>
                    <a:latin typeface="+mn-lt"/>
                    <a:ea typeface="+mn-ea"/>
                    <a:cs typeface="+mn-cs"/>
                  </a:defRPr>
                </a:pPr>
                <a:endParaRPr lang="en-G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MMS!$A$4:$A$19</c:f>
              <c:strCache>
                <c:ptCount val="16"/>
                <c:pt idx="0">
                  <c:v>AHAFO</c:v>
                </c:pt>
                <c:pt idx="1">
                  <c:v>ASHANTI</c:v>
                </c:pt>
                <c:pt idx="2">
                  <c:v>BONO EAST</c:v>
                </c:pt>
                <c:pt idx="3">
                  <c:v>BONO </c:v>
                </c:pt>
                <c:pt idx="4">
                  <c:v>CENTRAL</c:v>
                </c:pt>
                <c:pt idx="5">
                  <c:v>EASTERN</c:v>
                </c:pt>
                <c:pt idx="6">
                  <c:v>GREATER ACCRA</c:v>
                </c:pt>
                <c:pt idx="7">
                  <c:v>NORTH EAST</c:v>
                </c:pt>
                <c:pt idx="8">
                  <c:v>NORTHERN </c:v>
                </c:pt>
                <c:pt idx="9">
                  <c:v>OTI</c:v>
                </c:pt>
                <c:pt idx="10">
                  <c:v>SAVANNAH</c:v>
                </c:pt>
                <c:pt idx="11">
                  <c:v>UPPER EAST</c:v>
                </c:pt>
                <c:pt idx="12">
                  <c:v>UPPER WEST</c:v>
                </c:pt>
                <c:pt idx="13">
                  <c:v>VOLTA</c:v>
                </c:pt>
                <c:pt idx="14">
                  <c:v>WESTERN</c:v>
                </c:pt>
                <c:pt idx="15">
                  <c:v>WESTERN NORTH</c:v>
                </c:pt>
              </c:strCache>
            </c:strRef>
          </c:cat>
          <c:val>
            <c:numRef>
              <c:f>MMS!$B$4:$B$19</c:f>
              <c:numCache>
                <c:formatCode>0</c:formatCode>
                <c:ptCount val="16"/>
                <c:pt idx="0">
                  <c:v>58.122874366870953</c:v>
                </c:pt>
                <c:pt idx="1">
                  <c:v>53.290833422501407</c:v>
                </c:pt>
                <c:pt idx="2">
                  <c:v>50.192735885180596</c:v>
                </c:pt>
                <c:pt idx="3">
                  <c:v>55.350245686206186</c:v>
                </c:pt>
                <c:pt idx="4">
                  <c:v>50.174790767781609</c:v>
                </c:pt>
                <c:pt idx="5">
                  <c:v>37.643190555059576</c:v>
                </c:pt>
                <c:pt idx="6">
                  <c:v>44.199345579288838</c:v>
                </c:pt>
                <c:pt idx="7">
                  <c:v>54.287396442239761</c:v>
                </c:pt>
                <c:pt idx="8">
                  <c:v>55.583819830631086</c:v>
                </c:pt>
                <c:pt idx="9">
                  <c:v>52.075715044381944</c:v>
                </c:pt>
                <c:pt idx="10">
                  <c:v>56.709548373512995</c:v>
                </c:pt>
                <c:pt idx="11">
                  <c:v>40.161781076066312</c:v>
                </c:pt>
                <c:pt idx="12">
                  <c:v>43.648847873717678</c:v>
                </c:pt>
                <c:pt idx="13">
                  <c:v>27.324987324982523</c:v>
                </c:pt>
                <c:pt idx="14">
                  <c:v>39.290808293309176</c:v>
                </c:pt>
                <c:pt idx="15">
                  <c:v>28.721804511273092</c:v>
                </c:pt>
              </c:numCache>
            </c:numRef>
          </c:val>
          <c:smooth val="0"/>
          <c:extLst>
            <c:ext xmlns:c16="http://schemas.microsoft.com/office/drawing/2014/chart" uri="{C3380CC4-5D6E-409C-BE32-E72D297353CC}">
              <c16:uniqueId val="{00000000-50B1-A44D-8C6A-8CE7390473AF}"/>
            </c:ext>
          </c:extLst>
        </c:ser>
        <c:dLbls>
          <c:showLegendKey val="0"/>
          <c:showVal val="1"/>
          <c:showCatName val="0"/>
          <c:showSerName val="0"/>
          <c:showPercent val="0"/>
          <c:showBubbleSize val="0"/>
        </c:dLbls>
        <c:smooth val="0"/>
        <c:axId val="1361465551"/>
        <c:axId val="1361465967"/>
      </c:lineChart>
      <c:catAx>
        <c:axId val="1361465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2">
                    <a:lumMod val="10000"/>
                  </a:schemeClr>
                </a:solidFill>
                <a:latin typeface="+mn-lt"/>
                <a:ea typeface="+mn-ea"/>
                <a:cs typeface="+mn-cs"/>
              </a:defRPr>
            </a:pPr>
            <a:endParaRPr lang="en-GH"/>
          </a:p>
        </c:txPr>
        <c:crossAx val="1361465967"/>
        <c:crosses val="autoZero"/>
        <c:auto val="1"/>
        <c:lblAlgn val="ctr"/>
        <c:lblOffset val="100"/>
        <c:noMultiLvlLbl val="0"/>
      </c:catAx>
      <c:valAx>
        <c:axId val="1361465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2">
                    <a:lumMod val="10000"/>
                  </a:schemeClr>
                </a:solidFill>
                <a:latin typeface="+mn-lt"/>
                <a:ea typeface="+mn-ea"/>
                <a:cs typeface="+mn-cs"/>
              </a:defRPr>
            </a:pPr>
            <a:endParaRPr lang="en-GH"/>
          </a:p>
        </c:txPr>
        <c:crossAx val="136146555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bg2">
                  <a:lumMod val="10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b="1">
          <a:solidFill>
            <a:schemeClr val="bg2">
              <a:lumMod val="10000"/>
            </a:schemeClr>
          </a:solidFill>
        </a:defRPr>
      </a:pPr>
      <a:endParaRPr lang="en-GH"/>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GB"/>
              <a:t>AHAFO</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[19]ANALYSIS!$H$1</c:f>
              <c:strCache>
                <c:ptCount val="1"/>
                <c:pt idx="0">
                  <c:v>AHAFO</c:v>
                </c:pt>
              </c:strCache>
            </c:strRef>
          </c:tx>
          <c:dPt>
            <c:idx val="0"/>
            <c:bubble3D val="0"/>
            <c:spPr>
              <a:solidFill>
                <a:srgbClr val="00B050"/>
              </a:solidFill>
              <a:ln>
                <a:noFill/>
              </a:ln>
              <a:effectLst/>
            </c:spPr>
            <c:extLst>
              <c:ext xmlns:c16="http://schemas.microsoft.com/office/drawing/2014/chart" uri="{C3380CC4-5D6E-409C-BE32-E72D297353CC}">
                <c16:uniqueId val="{00000001-93DB-2A4B-BF91-E8DEB02EB966}"/>
              </c:ext>
            </c:extLst>
          </c:dPt>
          <c:dPt>
            <c:idx val="1"/>
            <c:bubble3D val="0"/>
            <c:spPr>
              <a:solidFill>
                <a:srgbClr val="0070C0"/>
              </a:solidFill>
              <a:ln>
                <a:noFill/>
              </a:ln>
              <a:effectLst/>
            </c:spPr>
            <c:extLst>
              <c:ext xmlns:c16="http://schemas.microsoft.com/office/drawing/2014/chart" uri="{C3380CC4-5D6E-409C-BE32-E72D297353CC}">
                <c16:uniqueId val="{00000003-93DB-2A4B-BF91-E8DEB02EB966}"/>
              </c:ext>
            </c:extLst>
          </c:dPt>
          <c:dPt>
            <c:idx val="2"/>
            <c:bubble3D val="0"/>
            <c:spPr>
              <a:solidFill>
                <a:srgbClr val="FFFF00"/>
              </a:solidFill>
              <a:ln>
                <a:noFill/>
              </a:ln>
              <a:effectLst/>
            </c:spPr>
            <c:extLst>
              <c:ext xmlns:c16="http://schemas.microsoft.com/office/drawing/2014/chart" uri="{C3380CC4-5D6E-409C-BE32-E72D297353CC}">
                <c16:uniqueId val="{00000005-93DB-2A4B-BF91-E8DEB02EB966}"/>
              </c:ext>
            </c:extLst>
          </c:dPt>
          <c:dPt>
            <c:idx val="3"/>
            <c:bubble3D val="0"/>
            <c:spPr>
              <a:solidFill>
                <a:srgbClr val="FF0000"/>
              </a:solidFill>
              <a:ln>
                <a:noFill/>
              </a:ln>
              <a:effectLst/>
            </c:spPr>
            <c:extLst>
              <c:ext xmlns:c16="http://schemas.microsoft.com/office/drawing/2014/chart" uri="{C3380CC4-5D6E-409C-BE32-E72D297353CC}">
                <c16:uniqueId val="{00000007-93DB-2A4B-BF91-E8DEB02EB96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[19]ANALYSIS!$G$2:$G$5</c:f>
              <c:strCache>
                <c:ptCount val="4"/>
                <c:pt idx="0">
                  <c:v>Advanced</c:v>
                </c:pt>
                <c:pt idx="1">
                  <c:v>Proficient</c:v>
                </c:pt>
                <c:pt idx="2">
                  <c:v>Basic</c:v>
                </c:pt>
                <c:pt idx="3">
                  <c:v>Below Basic</c:v>
                </c:pt>
              </c:strCache>
            </c:strRef>
          </c:cat>
          <c:val>
            <c:numRef>
              <c:f>[19]ANALYSIS!$H$2:$H$5</c:f>
              <c:numCache>
                <c:formatCode>General</c:formatCode>
                <c:ptCount val="4"/>
                <c:pt idx="0">
                  <c:v>2317</c:v>
                </c:pt>
                <c:pt idx="1">
                  <c:v>2105</c:v>
                </c:pt>
                <c:pt idx="2">
                  <c:v>1681</c:v>
                </c:pt>
                <c:pt idx="3">
                  <c:v>3863</c:v>
                </c:pt>
              </c:numCache>
            </c:numRef>
          </c:val>
          <c:extLst>
            <c:ext xmlns:c16="http://schemas.microsoft.com/office/drawing/2014/chart" uri="{C3380CC4-5D6E-409C-BE32-E72D297353CC}">
              <c16:uniqueId val="{00000008-93DB-2A4B-BF91-E8DEB02EB96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legend>
    <c:plotVisOnly val="1"/>
    <c:dispBlanksAs val="gap"/>
    <c:showDLblsOverMax val="0"/>
    <c:extLst/>
  </c:chart>
  <c:spPr>
    <a:noFill/>
    <a:ln>
      <a:noFill/>
    </a:ln>
    <a:effectLst/>
  </c:spPr>
  <c:txPr>
    <a:bodyPr/>
    <a:lstStyle/>
    <a:p>
      <a:pPr>
        <a:defRPr b="1">
          <a:solidFill>
            <a:schemeClr val="tx1"/>
          </a:solidFill>
        </a:defRPr>
      </a:pPr>
      <a:endParaRPr lang="en-GH"/>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NORTH EAST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[25]avg!$I$4</c:f>
              <c:strCache>
                <c:ptCount val="1"/>
                <c:pt idx="0">
                  <c:v>NORTH EAST</c:v>
                </c:pt>
              </c:strCache>
            </c:strRef>
          </c:tx>
          <c:dPt>
            <c:idx val="0"/>
            <c:bubble3D val="0"/>
            <c:spPr>
              <a:solidFill>
                <a:srgbClr val="00B050"/>
              </a:solidFill>
              <a:ln>
                <a:noFill/>
              </a:ln>
              <a:effectLst/>
            </c:spPr>
            <c:extLst>
              <c:ext xmlns:c16="http://schemas.microsoft.com/office/drawing/2014/chart" uri="{C3380CC4-5D6E-409C-BE32-E72D297353CC}">
                <c16:uniqueId val="{00000001-A521-F740-9EC6-AE81216BB3FE}"/>
              </c:ext>
            </c:extLst>
          </c:dPt>
          <c:dPt>
            <c:idx val="1"/>
            <c:bubble3D val="0"/>
            <c:spPr>
              <a:solidFill>
                <a:srgbClr val="0070C0"/>
              </a:solidFill>
              <a:ln>
                <a:noFill/>
              </a:ln>
              <a:effectLst/>
            </c:spPr>
            <c:extLst>
              <c:ext xmlns:c16="http://schemas.microsoft.com/office/drawing/2014/chart" uri="{C3380CC4-5D6E-409C-BE32-E72D297353CC}">
                <c16:uniqueId val="{00000003-A521-F740-9EC6-AE81216BB3FE}"/>
              </c:ext>
            </c:extLst>
          </c:dPt>
          <c:dPt>
            <c:idx val="2"/>
            <c:bubble3D val="0"/>
            <c:spPr>
              <a:solidFill>
                <a:srgbClr val="FFFF00"/>
              </a:solidFill>
              <a:ln>
                <a:noFill/>
              </a:ln>
              <a:effectLst/>
            </c:spPr>
            <c:extLst>
              <c:ext xmlns:c16="http://schemas.microsoft.com/office/drawing/2014/chart" uri="{C3380CC4-5D6E-409C-BE32-E72D297353CC}">
                <c16:uniqueId val="{00000005-A521-F740-9EC6-AE81216BB3FE}"/>
              </c:ext>
            </c:extLst>
          </c:dPt>
          <c:dPt>
            <c:idx val="3"/>
            <c:bubble3D val="0"/>
            <c:spPr>
              <a:solidFill>
                <a:srgbClr val="FF0000"/>
              </a:solidFill>
              <a:ln>
                <a:noFill/>
              </a:ln>
              <a:effectLst/>
            </c:spPr>
            <c:extLst>
              <c:ext xmlns:c16="http://schemas.microsoft.com/office/drawing/2014/chart" uri="{C3380CC4-5D6E-409C-BE32-E72D297353CC}">
                <c16:uniqueId val="{00000007-A521-F740-9EC6-AE81216BB3FE}"/>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[25]avg!$H$5:$H$8</c:f>
              <c:strCache>
                <c:ptCount val="4"/>
                <c:pt idx="0">
                  <c:v>Advanced</c:v>
                </c:pt>
                <c:pt idx="1">
                  <c:v>Proficient</c:v>
                </c:pt>
                <c:pt idx="2">
                  <c:v>Basic</c:v>
                </c:pt>
                <c:pt idx="3">
                  <c:v>Below Basic</c:v>
                </c:pt>
              </c:strCache>
            </c:strRef>
          </c:cat>
          <c:val>
            <c:numRef>
              <c:f>[25]avg!$I$5:$I$8</c:f>
              <c:numCache>
                <c:formatCode>General</c:formatCode>
                <c:ptCount val="4"/>
                <c:pt idx="0">
                  <c:v>1656</c:v>
                </c:pt>
                <c:pt idx="1">
                  <c:v>1392</c:v>
                </c:pt>
                <c:pt idx="2">
                  <c:v>1007</c:v>
                </c:pt>
                <c:pt idx="3">
                  <c:v>3010</c:v>
                </c:pt>
              </c:numCache>
            </c:numRef>
          </c:val>
          <c:extLst>
            <c:ext xmlns:c16="http://schemas.microsoft.com/office/drawing/2014/chart" uri="{C3380CC4-5D6E-409C-BE32-E72D297353CC}">
              <c16:uniqueId val="{00000008-A521-F740-9EC6-AE81216BB3FE}"/>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b="1">
          <a:solidFill>
            <a:schemeClr val="tx1"/>
          </a:solidFill>
        </a:defRPr>
      </a:pPr>
      <a:endParaRPr lang="en-GH"/>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GB"/>
              <a:t>BONO</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manualLayout>
          <c:layoutTarget val="inner"/>
          <c:xMode val="edge"/>
          <c:yMode val="edge"/>
          <c:x val="0.22742138055493186"/>
          <c:y val="0.10098605795567787"/>
          <c:w val="0.5418700431136283"/>
          <c:h val="0.78285747405381256"/>
        </c:manualLayout>
      </c:layout>
      <c:pieChart>
        <c:varyColors val="1"/>
        <c:ser>
          <c:idx val="0"/>
          <c:order val="0"/>
          <c:tx>
            <c:strRef>
              <c:f>[22]ANALYSIS!$H$1</c:f>
              <c:strCache>
                <c:ptCount val="1"/>
                <c:pt idx="0">
                  <c:v>BONO</c:v>
                </c:pt>
              </c:strCache>
            </c:strRef>
          </c:tx>
          <c:dPt>
            <c:idx val="0"/>
            <c:bubble3D val="0"/>
            <c:spPr>
              <a:solidFill>
                <a:srgbClr val="00B050"/>
              </a:solidFill>
              <a:ln>
                <a:noFill/>
              </a:ln>
              <a:effectLst/>
            </c:spPr>
            <c:extLst>
              <c:ext xmlns:c16="http://schemas.microsoft.com/office/drawing/2014/chart" uri="{C3380CC4-5D6E-409C-BE32-E72D297353CC}">
                <c16:uniqueId val="{00000001-8630-0940-8495-B59F5D40F58B}"/>
              </c:ext>
            </c:extLst>
          </c:dPt>
          <c:dPt>
            <c:idx val="1"/>
            <c:bubble3D val="0"/>
            <c:spPr>
              <a:solidFill>
                <a:srgbClr val="0070C0"/>
              </a:solidFill>
              <a:ln>
                <a:noFill/>
              </a:ln>
              <a:effectLst/>
            </c:spPr>
            <c:extLst>
              <c:ext xmlns:c16="http://schemas.microsoft.com/office/drawing/2014/chart" uri="{C3380CC4-5D6E-409C-BE32-E72D297353CC}">
                <c16:uniqueId val="{00000003-8630-0940-8495-B59F5D40F58B}"/>
              </c:ext>
            </c:extLst>
          </c:dPt>
          <c:dPt>
            <c:idx val="2"/>
            <c:bubble3D val="0"/>
            <c:spPr>
              <a:solidFill>
                <a:srgbClr val="FFFF00"/>
              </a:solidFill>
              <a:ln>
                <a:noFill/>
              </a:ln>
              <a:effectLst/>
            </c:spPr>
            <c:extLst>
              <c:ext xmlns:c16="http://schemas.microsoft.com/office/drawing/2014/chart" uri="{C3380CC4-5D6E-409C-BE32-E72D297353CC}">
                <c16:uniqueId val="{00000005-8630-0940-8495-B59F5D40F58B}"/>
              </c:ext>
            </c:extLst>
          </c:dPt>
          <c:dPt>
            <c:idx val="3"/>
            <c:bubble3D val="0"/>
            <c:spPr>
              <a:solidFill>
                <a:srgbClr val="FF0000"/>
              </a:solidFill>
              <a:ln>
                <a:noFill/>
              </a:ln>
              <a:effectLst/>
            </c:spPr>
            <c:extLst>
              <c:ext xmlns:c16="http://schemas.microsoft.com/office/drawing/2014/chart" uri="{C3380CC4-5D6E-409C-BE32-E72D297353CC}">
                <c16:uniqueId val="{00000007-8630-0940-8495-B59F5D40F58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[22]ANALYSIS!$G$2:$G$5</c:f>
              <c:strCache>
                <c:ptCount val="4"/>
                <c:pt idx="0">
                  <c:v>Advanced</c:v>
                </c:pt>
                <c:pt idx="1">
                  <c:v>Proficient</c:v>
                </c:pt>
                <c:pt idx="2">
                  <c:v>Basic</c:v>
                </c:pt>
                <c:pt idx="3">
                  <c:v>Below Basic</c:v>
                </c:pt>
              </c:strCache>
            </c:strRef>
          </c:cat>
          <c:val>
            <c:numRef>
              <c:f>[22]ANALYSIS!$H$2:$H$5</c:f>
              <c:numCache>
                <c:formatCode>General</c:formatCode>
                <c:ptCount val="4"/>
                <c:pt idx="0">
                  <c:v>3494</c:v>
                </c:pt>
                <c:pt idx="1">
                  <c:v>3134</c:v>
                </c:pt>
                <c:pt idx="2">
                  <c:v>2893</c:v>
                </c:pt>
                <c:pt idx="3">
                  <c:v>7382</c:v>
                </c:pt>
              </c:numCache>
            </c:numRef>
          </c:val>
          <c:extLst>
            <c:ext xmlns:c16="http://schemas.microsoft.com/office/drawing/2014/chart" uri="{C3380CC4-5D6E-409C-BE32-E72D297353CC}">
              <c16:uniqueId val="{00000008-8630-0940-8495-B59F5D40F58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legend>
    <c:plotVisOnly val="1"/>
    <c:dispBlanksAs val="gap"/>
    <c:showDLblsOverMax val="0"/>
    <c:extLst/>
  </c:chart>
  <c:spPr>
    <a:noFill/>
    <a:ln>
      <a:noFill/>
    </a:ln>
    <a:effectLst/>
  </c:spPr>
  <c:txPr>
    <a:bodyPr/>
    <a:lstStyle/>
    <a:p>
      <a:pPr>
        <a:defRPr b="1">
          <a:solidFill>
            <a:schemeClr val="tx1"/>
          </a:solidFill>
        </a:defRPr>
      </a:pPr>
      <a:endParaRPr lang="en-GH"/>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SAVANNA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[28]REFORM!$I$5</c:f>
              <c:strCache>
                <c:ptCount val="1"/>
                <c:pt idx="0">
                  <c:v>SAVANNA</c:v>
                </c:pt>
              </c:strCache>
            </c:strRef>
          </c:tx>
          <c:dPt>
            <c:idx val="0"/>
            <c:bubble3D val="0"/>
            <c:spPr>
              <a:solidFill>
                <a:srgbClr val="00B050"/>
              </a:solidFill>
              <a:ln>
                <a:noFill/>
              </a:ln>
              <a:effectLst/>
            </c:spPr>
            <c:extLst>
              <c:ext xmlns:c16="http://schemas.microsoft.com/office/drawing/2014/chart" uri="{C3380CC4-5D6E-409C-BE32-E72D297353CC}">
                <c16:uniqueId val="{00000001-2E87-0D4F-8A4A-61D0054A8634}"/>
              </c:ext>
            </c:extLst>
          </c:dPt>
          <c:dPt>
            <c:idx val="1"/>
            <c:bubble3D val="0"/>
            <c:spPr>
              <a:solidFill>
                <a:srgbClr val="0070C0"/>
              </a:solidFill>
              <a:ln>
                <a:noFill/>
              </a:ln>
              <a:effectLst/>
            </c:spPr>
            <c:extLst>
              <c:ext xmlns:c16="http://schemas.microsoft.com/office/drawing/2014/chart" uri="{C3380CC4-5D6E-409C-BE32-E72D297353CC}">
                <c16:uniqueId val="{00000003-2E87-0D4F-8A4A-61D0054A8634}"/>
              </c:ext>
            </c:extLst>
          </c:dPt>
          <c:dPt>
            <c:idx val="2"/>
            <c:bubble3D val="0"/>
            <c:spPr>
              <a:solidFill>
                <a:srgbClr val="FFFF00"/>
              </a:solidFill>
              <a:ln>
                <a:noFill/>
              </a:ln>
              <a:effectLst/>
            </c:spPr>
            <c:extLst>
              <c:ext xmlns:c16="http://schemas.microsoft.com/office/drawing/2014/chart" uri="{C3380CC4-5D6E-409C-BE32-E72D297353CC}">
                <c16:uniqueId val="{00000005-2E87-0D4F-8A4A-61D0054A8634}"/>
              </c:ext>
            </c:extLst>
          </c:dPt>
          <c:dPt>
            <c:idx val="3"/>
            <c:bubble3D val="0"/>
            <c:spPr>
              <a:solidFill>
                <a:srgbClr val="FF0000"/>
              </a:solidFill>
              <a:ln>
                <a:noFill/>
              </a:ln>
              <a:effectLst/>
            </c:spPr>
            <c:extLst>
              <c:ext xmlns:c16="http://schemas.microsoft.com/office/drawing/2014/chart" uri="{C3380CC4-5D6E-409C-BE32-E72D297353CC}">
                <c16:uniqueId val="{00000007-2E87-0D4F-8A4A-61D0054A8634}"/>
              </c:ext>
            </c:extLst>
          </c:dPt>
          <c:dLbls>
            <c:dLbl>
              <c:idx val="1"/>
              <c:layout>
                <c:manualLayout>
                  <c:x val="-0.10193766404199485"/>
                  <c:y val="-0.1202216389617964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87-0D4F-8A4A-61D0054A863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[28]REFORM!$H$6:$H$9</c:f>
              <c:strCache>
                <c:ptCount val="4"/>
                <c:pt idx="0">
                  <c:v>Advanced</c:v>
                </c:pt>
                <c:pt idx="1">
                  <c:v>Proficient</c:v>
                </c:pt>
                <c:pt idx="2">
                  <c:v>Basic</c:v>
                </c:pt>
                <c:pt idx="3">
                  <c:v>Below Basic</c:v>
                </c:pt>
              </c:strCache>
            </c:strRef>
          </c:cat>
          <c:val>
            <c:numRef>
              <c:f>[28]REFORM!$I$6:$I$9</c:f>
              <c:numCache>
                <c:formatCode>General</c:formatCode>
                <c:ptCount val="4"/>
                <c:pt idx="0">
                  <c:v>1387</c:v>
                </c:pt>
                <c:pt idx="1">
                  <c:v>1801</c:v>
                </c:pt>
                <c:pt idx="2">
                  <c:v>1020</c:v>
                </c:pt>
                <c:pt idx="3">
                  <c:v>2645</c:v>
                </c:pt>
              </c:numCache>
            </c:numRef>
          </c:val>
          <c:extLst>
            <c:ext xmlns:c16="http://schemas.microsoft.com/office/drawing/2014/chart" uri="{C3380CC4-5D6E-409C-BE32-E72D297353CC}">
              <c16:uniqueId val="{00000008-2E87-0D4F-8A4A-61D0054A863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b="1">
          <a:solidFill>
            <a:schemeClr val="tx1"/>
          </a:solidFill>
        </a:defRPr>
      </a:pPr>
      <a:endParaRPr lang="en-GH"/>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VOLTA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[16]REFORM!$I$3</c:f>
              <c:strCache>
                <c:ptCount val="1"/>
                <c:pt idx="0">
                  <c:v>VOLTA </c:v>
                </c:pt>
              </c:strCache>
            </c:strRef>
          </c:tx>
          <c:dPt>
            <c:idx val="0"/>
            <c:bubble3D val="0"/>
            <c:spPr>
              <a:solidFill>
                <a:srgbClr val="00B050"/>
              </a:solidFill>
              <a:ln>
                <a:noFill/>
              </a:ln>
              <a:effectLst/>
            </c:spPr>
            <c:extLst>
              <c:ext xmlns:c16="http://schemas.microsoft.com/office/drawing/2014/chart" uri="{C3380CC4-5D6E-409C-BE32-E72D297353CC}">
                <c16:uniqueId val="{00000001-12FF-8F4F-95D1-72ECC79B03B5}"/>
              </c:ext>
            </c:extLst>
          </c:dPt>
          <c:dPt>
            <c:idx val="1"/>
            <c:bubble3D val="0"/>
            <c:spPr>
              <a:solidFill>
                <a:srgbClr val="0070C0"/>
              </a:solidFill>
              <a:ln>
                <a:noFill/>
              </a:ln>
              <a:effectLst/>
            </c:spPr>
            <c:extLst>
              <c:ext xmlns:c16="http://schemas.microsoft.com/office/drawing/2014/chart" uri="{C3380CC4-5D6E-409C-BE32-E72D297353CC}">
                <c16:uniqueId val="{00000003-12FF-8F4F-95D1-72ECC79B03B5}"/>
              </c:ext>
            </c:extLst>
          </c:dPt>
          <c:dPt>
            <c:idx val="2"/>
            <c:bubble3D val="0"/>
            <c:spPr>
              <a:solidFill>
                <a:srgbClr val="FFFF00"/>
              </a:solidFill>
              <a:ln>
                <a:noFill/>
              </a:ln>
              <a:effectLst/>
            </c:spPr>
            <c:extLst>
              <c:ext xmlns:c16="http://schemas.microsoft.com/office/drawing/2014/chart" uri="{C3380CC4-5D6E-409C-BE32-E72D297353CC}">
                <c16:uniqueId val="{00000005-12FF-8F4F-95D1-72ECC79B03B5}"/>
              </c:ext>
            </c:extLst>
          </c:dPt>
          <c:dPt>
            <c:idx val="3"/>
            <c:bubble3D val="0"/>
            <c:spPr>
              <a:solidFill>
                <a:srgbClr val="FF0000"/>
              </a:solidFill>
              <a:ln>
                <a:noFill/>
              </a:ln>
              <a:effectLst/>
            </c:spPr>
            <c:extLst>
              <c:ext xmlns:c16="http://schemas.microsoft.com/office/drawing/2014/chart" uri="{C3380CC4-5D6E-409C-BE32-E72D297353CC}">
                <c16:uniqueId val="{00000007-12FF-8F4F-95D1-72ECC79B03B5}"/>
              </c:ext>
            </c:extLst>
          </c:dPt>
          <c:dLbls>
            <c:dLbl>
              <c:idx val="0"/>
              <c:layout>
                <c:manualLayout>
                  <c:x val="-3.6102577336299707E-2"/>
                  <c:y val="2.7067024385222557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5.6476989038894428E-2"/>
                      <c:h val="6.485871880987297E-2"/>
                    </c:manualLayout>
                  </c15:layout>
                </c:ext>
                <c:ext xmlns:c16="http://schemas.microsoft.com/office/drawing/2014/chart" uri="{C3380CC4-5D6E-409C-BE32-E72D297353CC}">
                  <c16:uniqueId val="{00000001-12FF-8F4F-95D1-72ECC79B03B5}"/>
                </c:ext>
              </c:extLst>
            </c:dLbl>
            <c:dLbl>
              <c:idx val="1"/>
              <c:layout>
                <c:manualLayout>
                  <c:x val="1.0007956418455035E-3"/>
                  <c:y val="3.8529833278119409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5.9259106725539475E-2"/>
                      <c:h val="8.3271414000752442E-2"/>
                    </c:manualLayout>
                  </c15:layout>
                </c:ext>
                <c:ext xmlns:c16="http://schemas.microsoft.com/office/drawing/2014/chart" uri="{C3380CC4-5D6E-409C-BE32-E72D297353CC}">
                  <c16:uniqueId val="{00000003-12FF-8F4F-95D1-72ECC79B03B5}"/>
                </c:ext>
              </c:extLst>
            </c:dLbl>
            <c:dLbl>
              <c:idx val="2"/>
              <c:layout>
                <c:manualLayout>
                  <c:x val="-1.5576573079440633E-2"/>
                  <c:y val="8.480024762900303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2FF-8F4F-95D1-72ECC79B03B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[16]REFORM!$H$4:$H$7</c:f>
              <c:strCache>
                <c:ptCount val="4"/>
                <c:pt idx="0">
                  <c:v>Advanced</c:v>
                </c:pt>
                <c:pt idx="1">
                  <c:v>Proficient</c:v>
                </c:pt>
                <c:pt idx="2">
                  <c:v>Basic</c:v>
                </c:pt>
                <c:pt idx="3">
                  <c:v>Below Basic</c:v>
                </c:pt>
              </c:strCache>
            </c:strRef>
          </c:cat>
          <c:val>
            <c:numRef>
              <c:f>[16]REFORM!$I$4:$I$7</c:f>
              <c:numCache>
                <c:formatCode>General</c:formatCode>
                <c:ptCount val="4"/>
                <c:pt idx="0">
                  <c:v>51</c:v>
                </c:pt>
                <c:pt idx="1">
                  <c:v>238</c:v>
                </c:pt>
                <c:pt idx="2">
                  <c:v>662</c:v>
                </c:pt>
                <c:pt idx="3">
                  <c:v>24370</c:v>
                </c:pt>
              </c:numCache>
            </c:numRef>
          </c:val>
          <c:extLst>
            <c:ext xmlns:c16="http://schemas.microsoft.com/office/drawing/2014/chart" uri="{C3380CC4-5D6E-409C-BE32-E72D297353CC}">
              <c16:uniqueId val="{00000008-12FF-8F4F-95D1-72ECC79B03B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b="1">
          <a:solidFill>
            <a:schemeClr val="tx1"/>
          </a:solidFill>
        </a:defRPr>
      </a:pPr>
      <a:endParaRPr lang="en-GH"/>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WESTERN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'https://d.docs.live.net/3b50a6104b050e9d/Desktop/ANALYSIS TIME/INDIVIDUAL REGIONS FOR MATHS/[WESTERN.xlsx]REFORM'!$I$4</c:f>
              <c:strCache>
                <c:ptCount val="1"/>
                <c:pt idx="0">
                  <c:v>WESTERN</c:v>
                </c:pt>
              </c:strCache>
            </c:strRef>
          </c:tx>
          <c:dPt>
            <c:idx val="0"/>
            <c:bubble3D val="0"/>
            <c:spPr>
              <a:solidFill>
                <a:srgbClr val="00B050"/>
              </a:solidFill>
              <a:ln>
                <a:noFill/>
              </a:ln>
              <a:effectLst/>
            </c:spPr>
            <c:extLst>
              <c:ext xmlns:c16="http://schemas.microsoft.com/office/drawing/2014/chart" uri="{C3380CC4-5D6E-409C-BE32-E72D297353CC}">
                <c16:uniqueId val="{00000001-5F94-4543-A678-9F6CBD75DBC1}"/>
              </c:ext>
            </c:extLst>
          </c:dPt>
          <c:dPt>
            <c:idx val="1"/>
            <c:bubble3D val="0"/>
            <c:spPr>
              <a:solidFill>
                <a:srgbClr val="0070C0"/>
              </a:solidFill>
              <a:ln>
                <a:noFill/>
              </a:ln>
              <a:effectLst/>
            </c:spPr>
            <c:extLst>
              <c:ext xmlns:c16="http://schemas.microsoft.com/office/drawing/2014/chart" uri="{C3380CC4-5D6E-409C-BE32-E72D297353CC}">
                <c16:uniqueId val="{00000003-5F94-4543-A678-9F6CBD75DBC1}"/>
              </c:ext>
            </c:extLst>
          </c:dPt>
          <c:dPt>
            <c:idx val="2"/>
            <c:bubble3D val="0"/>
            <c:spPr>
              <a:solidFill>
                <a:srgbClr val="FFFF00"/>
              </a:solidFill>
              <a:ln>
                <a:noFill/>
              </a:ln>
              <a:effectLst/>
            </c:spPr>
            <c:extLst>
              <c:ext xmlns:c16="http://schemas.microsoft.com/office/drawing/2014/chart" uri="{C3380CC4-5D6E-409C-BE32-E72D297353CC}">
                <c16:uniqueId val="{00000005-5F94-4543-A678-9F6CBD75DBC1}"/>
              </c:ext>
            </c:extLst>
          </c:dPt>
          <c:dPt>
            <c:idx val="3"/>
            <c:bubble3D val="0"/>
            <c:spPr>
              <a:solidFill>
                <a:srgbClr val="FF0000"/>
              </a:solidFill>
              <a:ln>
                <a:noFill/>
              </a:ln>
              <a:effectLst/>
            </c:spPr>
            <c:extLst>
              <c:ext xmlns:c16="http://schemas.microsoft.com/office/drawing/2014/chart" uri="{C3380CC4-5D6E-409C-BE32-E72D297353CC}">
                <c16:uniqueId val="{00000007-5F94-4543-A678-9F6CBD75DBC1}"/>
              </c:ext>
            </c:extLst>
          </c:dPt>
          <c:dLbls>
            <c:dLbl>
              <c:idx val="0"/>
              <c:layout>
                <c:manualLayout>
                  <c:x val="-3.6484944684293508E-3"/>
                  <c:y val="2.450550977280870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F94-4543-A678-9F6CBD75DBC1}"/>
                </c:ext>
              </c:extLst>
            </c:dLbl>
            <c:dLbl>
              <c:idx val="1"/>
              <c:layout>
                <c:manualLayout>
                  <c:x val="-1.3059830016854953E-2"/>
                  <c:y val="1.65081129302339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F94-4543-A678-9F6CBD75DBC1}"/>
                </c:ext>
              </c:extLst>
            </c:dLbl>
            <c:dLbl>
              <c:idx val="2"/>
              <c:layout>
                <c:manualLayout>
                  <c:x val="-3.3595979154834338E-2"/>
                  <c:y val="4.0637407957179524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7.5823863642576567E-2"/>
                      <c:h val="0.10256988673340305"/>
                    </c:manualLayout>
                  </c15:layout>
                </c:ext>
                <c:ext xmlns:c16="http://schemas.microsoft.com/office/drawing/2014/chart" uri="{C3380CC4-5D6E-409C-BE32-E72D297353CC}">
                  <c16:uniqueId val="{00000005-5F94-4543-A678-9F6CBD75DBC1}"/>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[17]REFORM!$H$5:$H$8</c:f>
              <c:strCache>
                <c:ptCount val="4"/>
                <c:pt idx="0">
                  <c:v>Advanced</c:v>
                </c:pt>
                <c:pt idx="1">
                  <c:v>Proficient</c:v>
                </c:pt>
                <c:pt idx="2">
                  <c:v>Basic</c:v>
                </c:pt>
                <c:pt idx="3">
                  <c:v>Below Basic</c:v>
                </c:pt>
              </c:strCache>
            </c:strRef>
          </c:cat>
          <c:val>
            <c:numRef>
              <c:f>[17]REFORM!$I$5:$I$8</c:f>
              <c:numCache>
                <c:formatCode>General</c:formatCode>
                <c:ptCount val="4"/>
                <c:pt idx="0">
                  <c:v>513</c:v>
                </c:pt>
                <c:pt idx="1">
                  <c:v>591</c:v>
                </c:pt>
                <c:pt idx="2">
                  <c:v>478</c:v>
                </c:pt>
                <c:pt idx="3">
                  <c:v>21098</c:v>
                </c:pt>
              </c:numCache>
            </c:numRef>
          </c:val>
          <c:extLst>
            <c:ext xmlns:c16="http://schemas.microsoft.com/office/drawing/2014/chart" uri="{C3380CC4-5D6E-409C-BE32-E72D297353CC}">
              <c16:uniqueId val="{00000008-5F94-4543-A678-9F6CBD75DBC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b="1">
          <a:solidFill>
            <a:schemeClr val="tx1"/>
          </a:solidFill>
        </a:defRPr>
      </a:pPr>
      <a:endParaRPr lang="en-GH"/>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EASTERN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'D:/MATHS DATA FRANK/individual dist maths/[EASTERN.xlsx]avg'!$I$2</c:f>
              <c:strCache>
                <c:ptCount val="1"/>
                <c:pt idx="0">
                  <c:v>EASTERN</c:v>
                </c:pt>
              </c:strCache>
            </c:strRef>
          </c:tx>
          <c:dPt>
            <c:idx val="0"/>
            <c:bubble3D val="0"/>
            <c:spPr>
              <a:solidFill>
                <a:srgbClr val="00B050"/>
              </a:solidFill>
              <a:ln>
                <a:noFill/>
              </a:ln>
              <a:effectLst/>
            </c:spPr>
            <c:extLst>
              <c:ext xmlns:c16="http://schemas.microsoft.com/office/drawing/2014/chart" uri="{C3380CC4-5D6E-409C-BE32-E72D297353CC}">
                <c16:uniqueId val="{00000001-E3A1-6E41-A64E-895F45B8FC63}"/>
              </c:ext>
            </c:extLst>
          </c:dPt>
          <c:dPt>
            <c:idx val="1"/>
            <c:bubble3D val="0"/>
            <c:spPr>
              <a:solidFill>
                <a:srgbClr val="0070C0"/>
              </a:solidFill>
              <a:ln>
                <a:noFill/>
              </a:ln>
              <a:effectLst/>
            </c:spPr>
            <c:extLst>
              <c:ext xmlns:c16="http://schemas.microsoft.com/office/drawing/2014/chart" uri="{C3380CC4-5D6E-409C-BE32-E72D297353CC}">
                <c16:uniqueId val="{00000003-E3A1-6E41-A64E-895F45B8FC63}"/>
              </c:ext>
            </c:extLst>
          </c:dPt>
          <c:dPt>
            <c:idx val="2"/>
            <c:bubble3D val="0"/>
            <c:spPr>
              <a:solidFill>
                <a:srgbClr val="FFFF00"/>
              </a:solidFill>
              <a:ln>
                <a:noFill/>
              </a:ln>
              <a:effectLst/>
            </c:spPr>
            <c:extLst>
              <c:ext xmlns:c16="http://schemas.microsoft.com/office/drawing/2014/chart" uri="{C3380CC4-5D6E-409C-BE32-E72D297353CC}">
                <c16:uniqueId val="{00000005-E3A1-6E41-A64E-895F45B8FC63}"/>
              </c:ext>
            </c:extLst>
          </c:dPt>
          <c:dPt>
            <c:idx val="3"/>
            <c:bubble3D val="0"/>
            <c:spPr>
              <a:solidFill>
                <a:srgbClr val="FF0000"/>
              </a:solidFill>
              <a:ln>
                <a:noFill/>
              </a:ln>
              <a:effectLst/>
            </c:spPr>
            <c:extLst>
              <c:ext xmlns:c16="http://schemas.microsoft.com/office/drawing/2014/chart" uri="{C3380CC4-5D6E-409C-BE32-E72D297353CC}">
                <c16:uniqueId val="{00000007-E3A1-6E41-A64E-895F45B8FC63}"/>
              </c:ext>
            </c:extLst>
          </c:dPt>
          <c:dLbls>
            <c:dLbl>
              <c:idx val="0"/>
              <c:layout>
                <c:manualLayout>
                  <c:x val="-2.4238958230344408E-2"/>
                  <c:y val="0.1329912156934140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3A1-6E41-A64E-895F45B8FC63}"/>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[2]avg!$H$3:$H$6</c:f>
              <c:strCache>
                <c:ptCount val="4"/>
                <c:pt idx="0">
                  <c:v>Advanced</c:v>
                </c:pt>
                <c:pt idx="1">
                  <c:v>Proficient</c:v>
                </c:pt>
                <c:pt idx="2">
                  <c:v>Basic</c:v>
                </c:pt>
                <c:pt idx="3">
                  <c:v>Below Basic</c:v>
                </c:pt>
              </c:strCache>
            </c:strRef>
          </c:cat>
          <c:val>
            <c:numRef>
              <c:f>[2]avg!$I$3:$I$6</c:f>
              <c:numCache>
                <c:formatCode>General</c:formatCode>
                <c:ptCount val="4"/>
                <c:pt idx="0">
                  <c:v>2326</c:v>
                </c:pt>
                <c:pt idx="1">
                  <c:v>3486</c:v>
                </c:pt>
                <c:pt idx="2">
                  <c:v>4661</c:v>
                </c:pt>
                <c:pt idx="3">
                  <c:v>35914</c:v>
                </c:pt>
              </c:numCache>
            </c:numRef>
          </c:val>
          <c:extLst>
            <c:ext xmlns:c16="http://schemas.microsoft.com/office/drawing/2014/chart" uri="{C3380CC4-5D6E-409C-BE32-E72D297353CC}">
              <c16:uniqueId val="{00000008-E3A1-6E41-A64E-895F45B8FC63}"/>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b="1">
          <a:solidFill>
            <a:schemeClr val="tx1"/>
          </a:solidFill>
        </a:defRPr>
      </a:pPr>
      <a:endParaRPr lang="en-GH"/>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UPPER</a:t>
            </a:r>
            <a:r>
              <a:rPr lang="en-US" baseline="0"/>
              <a:t> EAST</a:t>
            </a:r>
            <a:endParaRPr lang="en-US"/>
          </a:p>
        </c:rich>
      </c:tx>
      <c:layout>
        <c:manualLayout>
          <c:xMode val="edge"/>
          <c:yMode val="edge"/>
          <c:x val="0.40933920088647119"/>
          <c:y val="3.222221658403909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'https://d.docs.live.net/3b50a6104b050e9d/Desktop/ANALYSIS TIME/INDIVIDUAL REGIONS FOR MATHS/[UPPER EAST.xlsx]REFORM'!$I$3</c:f>
              <c:strCache>
                <c:ptCount val="1"/>
                <c:pt idx="0">
                  <c:v>UPPER EAST</c:v>
                </c:pt>
              </c:strCache>
            </c:strRef>
          </c:tx>
          <c:dPt>
            <c:idx val="0"/>
            <c:bubble3D val="0"/>
            <c:spPr>
              <a:solidFill>
                <a:srgbClr val="00B050"/>
              </a:solidFill>
              <a:ln>
                <a:noFill/>
              </a:ln>
              <a:effectLst/>
            </c:spPr>
            <c:extLst>
              <c:ext xmlns:c16="http://schemas.microsoft.com/office/drawing/2014/chart" uri="{C3380CC4-5D6E-409C-BE32-E72D297353CC}">
                <c16:uniqueId val="{00000001-3595-1346-A714-AED332E4E274}"/>
              </c:ext>
            </c:extLst>
          </c:dPt>
          <c:dPt>
            <c:idx val="1"/>
            <c:bubble3D val="0"/>
            <c:spPr>
              <a:solidFill>
                <a:srgbClr val="0070C0"/>
              </a:solidFill>
              <a:ln>
                <a:noFill/>
              </a:ln>
              <a:effectLst/>
            </c:spPr>
            <c:extLst>
              <c:ext xmlns:c16="http://schemas.microsoft.com/office/drawing/2014/chart" uri="{C3380CC4-5D6E-409C-BE32-E72D297353CC}">
                <c16:uniqueId val="{00000003-3595-1346-A714-AED332E4E274}"/>
              </c:ext>
            </c:extLst>
          </c:dPt>
          <c:dPt>
            <c:idx val="2"/>
            <c:bubble3D val="0"/>
            <c:spPr>
              <a:solidFill>
                <a:srgbClr val="FFFF00"/>
              </a:solidFill>
              <a:ln>
                <a:noFill/>
              </a:ln>
              <a:effectLst/>
            </c:spPr>
            <c:extLst>
              <c:ext xmlns:c16="http://schemas.microsoft.com/office/drawing/2014/chart" uri="{C3380CC4-5D6E-409C-BE32-E72D297353CC}">
                <c16:uniqueId val="{00000005-3595-1346-A714-AED332E4E274}"/>
              </c:ext>
            </c:extLst>
          </c:dPt>
          <c:dPt>
            <c:idx val="3"/>
            <c:bubble3D val="0"/>
            <c:spPr>
              <a:solidFill>
                <a:srgbClr val="FF0000"/>
              </a:solidFill>
              <a:ln>
                <a:noFill/>
              </a:ln>
              <a:effectLst/>
            </c:spPr>
            <c:extLst>
              <c:ext xmlns:c16="http://schemas.microsoft.com/office/drawing/2014/chart" uri="{C3380CC4-5D6E-409C-BE32-E72D297353CC}">
                <c16:uniqueId val="{00000007-3595-1346-A714-AED332E4E274}"/>
              </c:ext>
            </c:extLst>
          </c:dPt>
          <c:dLbls>
            <c:dLbl>
              <c:idx val="0"/>
              <c:layout>
                <c:manualLayout>
                  <c:x val="-1.3801499089159633E-2"/>
                  <c:y val="9.915816287696187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595-1346-A714-AED332E4E274}"/>
                </c:ext>
              </c:extLst>
            </c:dLbl>
            <c:dLbl>
              <c:idx val="1"/>
              <c:layout>
                <c:manualLayout>
                  <c:x val="-6.03023312486545E-2"/>
                  <c:y val="0.1237467225040105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595-1346-A714-AED332E4E27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[14]REFORM!$H$4:$H$7</c:f>
              <c:strCache>
                <c:ptCount val="4"/>
                <c:pt idx="0">
                  <c:v>Advanced</c:v>
                </c:pt>
                <c:pt idx="1">
                  <c:v>Proficient</c:v>
                </c:pt>
                <c:pt idx="2">
                  <c:v>Basic</c:v>
                </c:pt>
                <c:pt idx="3">
                  <c:v>Below Basic</c:v>
                </c:pt>
              </c:strCache>
            </c:strRef>
          </c:cat>
          <c:val>
            <c:numRef>
              <c:f>[14]REFORM!$I$4:$I$7</c:f>
              <c:numCache>
                <c:formatCode>General</c:formatCode>
                <c:ptCount val="4"/>
                <c:pt idx="0">
                  <c:v>181</c:v>
                </c:pt>
                <c:pt idx="1">
                  <c:v>343</c:v>
                </c:pt>
                <c:pt idx="2">
                  <c:v>515</c:v>
                </c:pt>
                <c:pt idx="3">
                  <c:v>3258</c:v>
                </c:pt>
              </c:numCache>
            </c:numRef>
          </c:val>
          <c:extLst>
            <c:ext xmlns:c16="http://schemas.microsoft.com/office/drawing/2014/chart" uri="{C3380CC4-5D6E-409C-BE32-E72D297353CC}">
              <c16:uniqueId val="{00000008-3595-1346-A714-AED332E4E27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b="1">
          <a:solidFill>
            <a:schemeClr val="tx1"/>
          </a:solidFill>
        </a:defRPr>
      </a:pPr>
      <a:endParaRPr lang="en-GH"/>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pieChart>
        <c:varyColors val="1"/>
        <c:ser>
          <c:idx val="0"/>
          <c:order val="0"/>
          <c:tx>
            <c:strRef>
              <c:f>'/Users/user/Desktop/NaCCA/NST FOR DG/ANALYSIS/[ALL_CATS ENGLISH.xlsx]PS'!$B$1</c:f>
              <c:strCache>
                <c:ptCount val="1"/>
                <c:pt idx="0">
                  <c:v>P4 ENGLISH</c:v>
                </c:pt>
              </c:strCache>
            </c:strRef>
          </c:tx>
          <c:dPt>
            <c:idx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70A-5F4D-B723-159CA4DD262D}"/>
              </c:ext>
            </c:extLst>
          </c:dPt>
          <c:dPt>
            <c:idx val="1"/>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70A-5F4D-B723-159CA4DD262D}"/>
              </c:ext>
            </c:extLst>
          </c:dPt>
          <c:dPt>
            <c:idx val="2"/>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70A-5F4D-B723-159CA4DD262D}"/>
              </c:ext>
            </c:extLst>
          </c:dPt>
          <c:dPt>
            <c:idx val="3"/>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70A-5F4D-B723-159CA4DD262D}"/>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[1]PS!$A$2:$A$5</c:f>
              <c:strCache>
                <c:ptCount val="4"/>
                <c:pt idx="0">
                  <c:v>Highly Proficient</c:v>
                </c:pt>
                <c:pt idx="1">
                  <c:v>Proficient</c:v>
                </c:pt>
                <c:pt idx="2">
                  <c:v>Approaching</c:v>
                </c:pt>
                <c:pt idx="3">
                  <c:v>Developing</c:v>
                </c:pt>
              </c:strCache>
            </c:strRef>
          </c:cat>
          <c:val>
            <c:numRef>
              <c:f>[1]PS!$B$2:$B$5</c:f>
              <c:numCache>
                <c:formatCode>General</c:formatCode>
                <c:ptCount val="4"/>
                <c:pt idx="0">
                  <c:v>83035</c:v>
                </c:pt>
                <c:pt idx="1">
                  <c:v>53165</c:v>
                </c:pt>
                <c:pt idx="2">
                  <c:v>58391</c:v>
                </c:pt>
                <c:pt idx="3">
                  <c:v>191101</c:v>
                </c:pt>
              </c:numCache>
            </c:numRef>
          </c:val>
          <c:extLst>
            <c:ext xmlns:c16="http://schemas.microsoft.com/office/drawing/2014/chart" uri="{C3380CC4-5D6E-409C-BE32-E72D297353CC}">
              <c16:uniqueId val="{00000008-270A-5F4D-B723-159CA4DD262D}"/>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G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GH"/>
        </a:p>
      </c:txPr>
    </c:title>
    <c:autoTitleDeleted val="0"/>
    <c:plotArea>
      <c:layout>
        <c:manualLayout>
          <c:layoutTarget val="inner"/>
          <c:xMode val="edge"/>
          <c:yMode val="edge"/>
          <c:x val="0.14530182557899002"/>
          <c:y val="0.12306173231559658"/>
          <c:w val="0.75555974486966904"/>
          <c:h val="0.87693826768440342"/>
        </c:manualLayout>
      </c:layout>
      <c:pieChart>
        <c:varyColors val="1"/>
        <c:ser>
          <c:idx val="0"/>
          <c:order val="0"/>
          <c:tx>
            <c:strRef>
              <c:f>'/Users/user/Desktop/NaCCA/NST FOR DG/ANALYSIS/[ALL_CATS MATH.xlsx]PS'!$B$1</c:f>
              <c:strCache>
                <c:ptCount val="1"/>
                <c:pt idx="0">
                  <c:v>P4 MATHS</c:v>
                </c:pt>
              </c:strCache>
            </c:strRef>
          </c:tx>
          <c:dPt>
            <c:idx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93D-F945-9975-6713360FABB8}"/>
              </c:ext>
            </c:extLst>
          </c:dPt>
          <c:dPt>
            <c:idx val="1"/>
            <c:bubble3D val="0"/>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93D-F945-9975-6713360FABB8}"/>
              </c:ext>
            </c:extLst>
          </c:dPt>
          <c:dPt>
            <c:idx val="2"/>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93D-F945-9975-6713360FABB8}"/>
              </c:ext>
            </c:extLst>
          </c:dPt>
          <c:dPt>
            <c:idx val="3"/>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93D-F945-9975-6713360FABB8}"/>
              </c:ext>
            </c:extLst>
          </c:dPt>
          <c:dLbls>
            <c:dLbl>
              <c:idx val="0"/>
              <c:layout>
                <c:manualLayout>
                  <c:x val="-6.4782152230971224E-2"/>
                  <c:y val="0.15714931466899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93D-F945-9975-6713360FABB8}"/>
                </c:ext>
              </c:extLst>
            </c:dLbl>
            <c:dLbl>
              <c:idx val="1"/>
              <c:layout>
                <c:manualLayout>
                  <c:x val="-0.11650765529308836"/>
                  <c:y val="9.901356080489938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93D-F945-9975-6713360FABB8}"/>
                </c:ext>
              </c:extLst>
            </c:dLbl>
            <c:dLbl>
              <c:idx val="2"/>
              <c:layout>
                <c:manualLayout>
                  <c:x val="-0.11679068241469816"/>
                  <c:y val="-8.458260425780110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93D-F945-9975-6713360FABB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GH"/>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[2]PS!$A$2:$A$5</c:f>
              <c:strCache>
                <c:ptCount val="4"/>
                <c:pt idx="0">
                  <c:v>Highly Proficient</c:v>
                </c:pt>
                <c:pt idx="1">
                  <c:v>Proficient</c:v>
                </c:pt>
                <c:pt idx="2">
                  <c:v>Approaching</c:v>
                </c:pt>
                <c:pt idx="3">
                  <c:v>Developing</c:v>
                </c:pt>
              </c:strCache>
            </c:strRef>
          </c:cat>
          <c:val>
            <c:numRef>
              <c:f>[2]PS!$B$2:$B$5</c:f>
              <c:numCache>
                <c:formatCode>General</c:formatCode>
                <c:ptCount val="4"/>
                <c:pt idx="0">
                  <c:v>45014</c:v>
                </c:pt>
                <c:pt idx="1">
                  <c:v>51611</c:v>
                </c:pt>
                <c:pt idx="2">
                  <c:v>56403</c:v>
                </c:pt>
                <c:pt idx="3">
                  <c:v>246945</c:v>
                </c:pt>
              </c:numCache>
            </c:numRef>
          </c:val>
          <c:extLst>
            <c:ext xmlns:c16="http://schemas.microsoft.com/office/drawing/2014/chart" uri="{C3380CC4-5D6E-409C-BE32-E72D297353CC}">
              <c16:uniqueId val="{00000008-293D-F945-9975-6713360FABB8}"/>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G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7.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8.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9.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0.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omments/modernComment_191_23C79FF1.xml><?xml version="1.0" encoding="utf-8"?>
<p188:cmLst xmlns:a="http://schemas.openxmlformats.org/drawingml/2006/main" xmlns:r="http://schemas.openxmlformats.org/officeDocument/2006/relationships" xmlns:p188="http://schemas.microsoft.com/office/powerpoint/2018/8/main">
  <p188:cm id="{531CC844-1F5F-A44C-9050-8AE6050A9C14}" authorId="{C693B05C-2D4E-E348-829A-80EDC66F4D2A}" created="2022-07-07T04:19:30.291">
    <ac:deMkLst xmlns:ac="http://schemas.microsoft.com/office/drawing/2013/main/command">
      <pc:docMk xmlns:pc="http://schemas.microsoft.com/office/powerpoint/2013/main/command"/>
      <pc:sldMk xmlns:pc="http://schemas.microsoft.com/office/powerpoint/2013/main/command" cId="600285169" sldId="401"/>
      <ac:picMk id="20481" creationId="{B113B93B-463F-AC43-BA15-F08997B65B0A}"/>
    </ac:deMkLst>
    <p188:txBody>
      <a:bodyPr/>
      <a:lstStyle/>
      <a:p>
        <a:r>
          <a:rPr lang="en-GH"/>
          <a:t>494 Schools could not present P4 pupils due to infrastructural challenges</a:t>
        </a:r>
      </a:p>
    </p188:txBody>
  </p188:cm>
  <p188:cm id="{E19887F6-3F5A-0B41-A8CF-B02C753999E6}" authorId="{C693B05C-2D4E-E348-829A-80EDC66F4D2A}" created="2022-07-07T04:36:04.643">
    <ac:deMkLst xmlns:ac="http://schemas.microsoft.com/office/drawing/2013/main/command">
      <pc:docMk xmlns:pc="http://schemas.microsoft.com/office/powerpoint/2013/main/command"/>
      <pc:sldMk xmlns:pc="http://schemas.microsoft.com/office/powerpoint/2013/main/command" cId="600285169" sldId="401"/>
      <ac:spMk id="12" creationId="{E31A9F76-0BB4-2B8E-2B6A-2910D1D8BD62}"/>
    </ac:deMkLst>
    <p188:txBody>
      <a:bodyPr/>
      <a:lstStyle/>
      <a:p>
        <a:r>
          <a:rPr lang="en-GH"/>
          <a:t>Due to operational reasons, ONLY 487,063 pupils’ data were captured in WAEC database. In assigning Index numbers, 3,680 candidates were without centre information.
Furthermore ONLY 431,206 answer cards were captured correctly. The rest could not be captured due;
1. Inadequate school/district  information;
2. Absence of candidates’ full information on the Masterfile;
3. Ineligible information on some cards; and
4. Lack of information of candidates who are absent but without corresponding Index numbers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715F76-7AD3-5D46-B22A-A7ACB458C1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F3B1DF3-91B8-8B44-B0FC-0ED733808CE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9B1F1EE-5CC7-EB4C-9499-1DC6CD4D812D}" type="datetimeFigureOut">
              <a:rPr lang="en-US"/>
              <a:pPr>
                <a:defRPr/>
              </a:pPr>
              <a:t>7/22/22</a:t>
            </a:fld>
            <a:endParaRPr lang="en-US"/>
          </a:p>
        </p:txBody>
      </p:sp>
      <p:sp>
        <p:nvSpPr>
          <p:cNvPr id="4" name="Slide Image Placeholder 3">
            <a:extLst>
              <a:ext uri="{FF2B5EF4-FFF2-40B4-BE49-F238E27FC236}">
                <a16:creationId xmlns:a16="http://schemas.microsoft.com/office/drawing/2014/main" id="{7A8EFBA2-98A5-704F-8301-2573ABE0395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519DB82-3408-6C4D-A50B-0B1D657DF8A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CE62082-F74B-494A-8D51-2FF2DD815AA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ABB4C0C-CF9B-7349-8070-05E1C08C80A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D8BDF28-FE4C-404D-9077-F960F4A327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3A350AA3-B1DB-8F4C-95B2-6F8BC89D9D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1B194E04-01D2-CD40-BA2D-EE9426EEB7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17411" name="Slide Number Placeholder 3">
            <a:extLst>
              <a:ext uri="{FF2B5EF4-FFF2-40B4-BE49-F238E27FC236}">
                <a16:creationId xmlns:a16="http://schemas.microsoft.com/office/drawing/2014/main" id="{DD9F5CD0-E346-214D-B39E-3C06992284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B5C52C-20D2-8348-8D21-D90E9900FB15}" type="slidenum">
              <a:rPr lang="en-US" altLang="en-US" smtClean="0"/>
              <a:pPr>
                <a:spcBef>
                  <a:spcPct val="0"/>
                </a:spcBef>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11</a:t>
            </a:fld>
            <a:endParaRPr lang="en-US" altLang="en-US"/>
          </a:p>
        </p:txBody>
      </p:sp>
    </p:spTree>
    <p:extLst>
      <p:ext uri="{BB962C8B-B14F-4D97-AF65-F5344CB8AC3E}">
        <p14:creationId xmlns:p14="http://schemas.microsoft.com/office/powerpoint/2010/main" val="80225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12</a:t>
            </a:fld>
            <a:endParaRPr lang="en-US" altLang="en-US"/>
          </a:p>
        </p:txBody>
      </p:sp>
    </p:spTree>
    <p:extLst>
      <p:ext uri="{BB962C8B-B14F-4D97-AF65-F5344CB8AC3E}">
        <p14:creationId xmlns:p14="http://schemas.microsoft.com/office/powerpoint/2010/main" val="2227804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13</a:t>
            </a:fld>
            <a:endParaRPr lang="en-US" altLang="en-US"/>
          </a:p>
        </p:txBody>
      </p:sp>
    </p:spTree>
    <p:extLst>
      <p:ext uri="{BB962C8B-B14F-4D97-AF65-F5344CB8AC3E}">
        <p14:creationId xmlns:p14="http://schemas.microsoft.com/office/powerpoint/2010/main" val="143398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14</a:t>
            </a:fld>
            <a:endParaRPr lang="en-US" altLang="en-US"/>
          </a:p>
        </p:txBody>
      </p:sp>
    </p:spTree>
    <p:extLst>
      <p:ext uri="{BB962C8B-B14F-4D97-AF65-F5344CB8AC3E}">
        <p14:creationId xmlns:p14="http://schemas.microsoft.com/office/powerpoint/2010/main" val="1368674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15</a:t>
            </a:fld>
            <a:endParaRPr lang="en-US" altLang="en-US"/>
          </a:p>
        </p:txBody>
      </p:sp>
    </p:spTree>
    <p:extLst>
      <p:ext uri="{BB962C8B-B14F-4D97-AF65-F5344CB8AC3E}">
        <p14:creationId xmlns:p14="http://schemas.microsoft.com/office/powerpoint/2010/main" val="829330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16</a:t>
            </a:fld>
            <a:endParaRPr lang="en-US" altLang="en-US"/>
          </a:p>
        </p:txBody>
      </p:sp>
    </p:spTree>
    <p:extLst>
      <p:ext uri="{BB962C8B-B14F-4D97-AF65-F5344CB8AC3E}">
        <p14:creationId xmlns:p14="http://schemas.microsoft.com/office/powerpoint/2010/main" val="2248713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17</a:t>
            </a:fld>
            <a:endParaRPr lang="en-US" altLang="en-US"/>
          </a:p>
        </p:txBody>
      </p:sp>
    </p:spTree>
    <p:extLst>
      <p:ext uri="{BB962C8B-B14F-4D97-AF65-F5344CB8AC3E}">
        <p14:creationId xmlns:p14="http://schemas.microsoft.com/office/powerpoint/2010/main" val="11192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18</a:t>
            </a:fld>
            <a:endParaRPr lang="en-US" altLang="en-US"/>
          </a:p>
        </p:txBody>
      </p:sp>
    </p:spTree>
    <p:extLst>
      <p:ext uri="{BB962C8B-B14F-4D97-AF65-F5344CB8AC3E}">
        <p14:creationId xmlns:p14="http://schemas.microsoft.com/office/powerpoint/2010/main" val="493112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19</a:t>
            </a:fld>
            <a:endParaRPr lang="en-US" altLang="en-US"/>
          </a:p>
        </p:txBody>
      </p:sp>
    </p:spTree>
    <p:extLst>
      <p:ext uri="{BB962C8B-B14F-4D97-AF65-F5344CB8AC3E}">
        <p14:creationId xmlns:p14="http://schemas.microsoft.com/office/powerpoint/2010/main" val="1347514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20</a:t>
            </a:fld>
            <a:endParaRPr lang="en-US" altLang="en-US"/>
          </a:p>
        </p:txBody>
      </p:sp>
    </p:spTree>
    <p:extLst>
      <p:ext uri="{BB962C8B-B14F-4D97-AF65-F5344CB8AC3E}">
        <p14:creationId xmlns:p14="http://schemas.microsoft.com/office/powerpoint/2010/main" val="201223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729563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22</a:t>
            </a:fld>
            <a:endParaRPr lang="en-US" altLang="en-US"/>
          </a:p>
        </p:txBody>
      </p:sp>
    </p:spTree>
    <p:extLst>
      <p:ext uri="{BB962C8B-B14F-4D97-AF65-F5344CB8AC3E}">
        <p14:creationId xmlns:p14="http://schemas.microsoft.com/office/powerpoint/2010/main" val="808979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23</a:t>
            </a:fld>
            <a:endParaRPr lang="en-US" altLang="en-US"/>
          </a:p>
        </p:txBody>
      </p:sp>
    </p:spTree>
    <p:extLst>
      <p:ext uri="{BB962C8B-B14F-4D97-AF65-F5344CB8AC3E}">
        <p14:creationId xmlns:p14="http://schemas.microsoft.com/office/powerpoint/2010/main" val="4075228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24</a:t>
            </a:fld>
            <a:endParaRPr lang="en-US" altLang="en-US"/>
          </a:p>
        </p:txBody>
      </p:sp>
    </p:spTree>
    <p:extLst>
      <p:ext uri="{BB962C8B-B14F-4D97-AF65-F5344CB8AC3E}">
        <p14:creationId xmlns:p14="http://schemas.microsoft.com/office/powerpoint/2010/main" val="842066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25</a:t>
            </a:fld>
            <a:endParaRPr lang="en-US" altLang="en-US"/>
          </a:p>
        </p:txBody>
      </p:sp>
    </p:spTree>
    <p:extLst>
      <p:ext uri="{BB962C8B-B14F-4D97-AF65-F5344CB8AC3E}">
        <p14:creationId xmlns:p14="http://schemas.microsoft.com/office/powerpoint/2010/main" val="3791287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26</a:t>
            </a:fld>
            <a:endParaRPr lang="en-US" altLang="en-US"/>
          </a:p>
        </p:txBody>
      </p:sp>
    </p:spTree>
    <p:extLst>
      <p:ext uri="{BB962C8B-B14F-4D97-AF65-F5344CB8AC3E}">
        <p14:creationId xmlns:p14="http://schemas.microsoft.com/office/powerpoint/2010/main" val="3082720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27</a:t>
            </a:fld>
            <a:endParaRPr lang="en-US" altLang="en-US"/>
          </a:p>
        </p:txBody>
      </p:sp>
    </p:spTree>
    <p:extLst>
      <p:ext uri="{BB962C8B-B14F-4D97-AF65-F5344CB8AC3E}">
        <p14:creationId xmlns:p14="http://schemas.microsoft.com/office/powerpoint/2010/main" val="2651236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28</a:t>
            </a:fld>
            <a:endParaRPr lang="en-US" altLang="en-US"/>
          </a:p>
        </p:txBody>
      </p:sp>
    </p:spTree>
    <p:extLst>
      <p:ext uri="{BB962C8B-B14F-4D97-AF65-F5344CB8AC3E}">
        <p14:creationId xmlns:p14="http://schemas.microsoft.com/office/powerpoint/2010/main" val="4194040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29</a:t>
            </a:fld>
            <a:endParaRPr lang="en-US" altLang="en-US"/>
          </a:p>
        </p:txBody>
      </p:sp>
    </p:spTree>
    <p:extLst>
      <p:ext uri="{BB962C8B-B14F-4D97-AF65-F5344CB8AC3E}">
        <p14:creationId xmlns:p14="http://schemas.microsoft.com/office/powerpoint/2010/main" val="1112255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30</a:t>
            </a:fld>
            <a:endParaRPr lang="en-US" altLang="en-US"/>
          </a:p>
        </p:txBody>
      </p:sp>
    </p:spTree>
    <p:extLst>
      <p:ext uri="{BB962C8B-B14F-4D97-AF65-F5344CB8AC3E}">
        <p14:creationId xmlns:p14="http://schemas.microsoft.com/office/powerpoint/2010/main" val="43315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4</a:t>
            </a:fld>
            <a:endParaRPr lang="en-US" altLang="en-US"/>
          </a:p>
        </p:txBody>
      </p:sp>
    </p:spTree>
    <p:extLst>
      <p:ext uri="{BB962C8B-B14F-4D97-AF65-F5344CB8AC3E}">
        <p14:creationId xmlns:p14="http://schemas.microsoft.com/office/powerpoint/2010/main" val="2819727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31</a:t>
            </a:fld>
            <a:endParaRPr lang="en-US" altLang="en-US"/>
          </a:p>
        </p:txBody>
      </p:sp>
    </p:spTree>
    <p:extLst>
      <p:ext uri="{BB962C8B-B14F-4D97-AF65-F5344CB8AC3E}">
        <p14:creationId xmlns:p14="http://schemas.microsoft.com/office/powerpoint/2010/main" val="1849820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32</a:t>
            </a:fld>
            <a:endParaRPr lang="en-US" altLang="en-US"/>
          </a:p>
        </p:txBody>
      </p:sp>
    </p:spTree>
    <p:extLst>
      <p:ext uri="{BB962C8B-B14F-4D97-AF65-F5344CB8AC3E}">
        <p14:creationId xmlns:p14="http://schemas.microsoft.com/office/powerpoint/2010/main" val="3872028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33</a:t>
            </a:fld>
            <a:endParaRPr lang="en-US" altLang="en-US"/>
          </a:p>
        </p:txBody>
      </p:sp>
    </p:spTree>
    <p:extLst>
      <p:ext uri="{BB962C8B-B14F-4D97-AF65-F5344CB8AC3E}">
        <p14:creationId xmlns:p14="http://schemas.microsoft.com/office/powerpoint/2010/main" val="3521075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34</a:t>
            </a:fld>
            <a:endParaRPr lang="en-US" altLang="en-US"/>
          </a:p>
        </p:txBody>
      </p:sp>
    </p:spTree>
    <p:extLst>
      <p:ext uri="{BB962C8B-B14F-4D97-AF65-F5344CB8AC3E}">
        <p14:creationId xmlns:p14="http://schemas.microsoft.com/office/powerpoint/2010/main" val="347223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35</a:t>
            </a:fld>
            <a:endParaRPr lang="en-US" altLang="en-US"/>
          </a:p>
        </p:txBody>
      </p:sp>
    </p:spTree>
    <p:extLst>
      <p:ext uri="{BB962C8B-B14F-4D97-AF65-F5344CB8AC3E}">
        <p14:creationId xmlns:p14="http://schemas.microsoft.com/office/powerpoint/2010/main" val="3385287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36</a:t>
            </a:fld>
            <a:endParaRPr lang="en-US" altLang="en-US"/>
          </a:p>
        </p:txBody>
      </p:sp>
    </p:spTree>
    <p:extLst>
      <p:ext uri="{BB962C8B-B14F-4D97-AF65-F5344CB8AC3E}">
        <p14:creationId xmlns:p14="http://schemas.microsoft.com/office/powerpoint/2010/main" val="796983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37</a:t>
            </a:fld>
            <a:endParaRPr lang="en-US" altLang="en-US"/>
          </a:p>
        </p:txBody>
      </p:sp>
    </p:spTree>
    <p:extLst>
      <p:ext uri="{BB962C8B-B14F-4D97-AF65-F5344CB8AC3E}">
        <p14:creationId xmlns:p14="http://schemas.microsoft.com/office/powerpoint/2010/main" val="2449909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38</a:t>
            </a:fld>
            <a:endParaRPr lang="en-US" altLang="en-US"/>
          </a:p>
        </p:txBody>
      </p:sp>
    </p:spTree>
    <p:extLst>
      <p:ext uri="{BB962C8B-B14F-4D97-AF65-F5344CB8AC3E}">
        <p14:creationId xmlns:p14="http://schemas.microsoft.com/office/powerpoint/2010/main" val="1150849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39</a:t>
            </a:fld>
            <a:endParaRPr lang="en-US" altLang="en-US"/>
          </a:p>
        </p:txBody>
      </p:sp>
    </p:spTree>
    <p:extLst>
      <p:ext uri="{BB962C8B-B14F-4D97-AF65-F5344CB8AC3E}">
        <p14:creationId xmlns:p14="http://schemas.microsoft.com/office/powerpoint/2010/main" val="2288479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40</a:t>
            </a:fld>
            <a:endParaRPr lang="en-US" altLang="en-US"/>
          </a:p>
        </p:txBody>
      </p:sp>
    </p:spTree>
    <p:extLst>
      <p:ext uri="{BB962C8B-B14F-4D97-AF65-F5344CB8AC3E}">
        <p14:creationId xmlns:p14="http://schemas.microsoft.com/office/powerpoint/2010/main" val="150938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5</a:t>
            </a:fld>
            <a:endParaRPr lang="en-US" altLang="en-US"/>
          </a:p>
        </p:txBody>
      </p:sp>
    </p:spTree>
    <p:extLst>
      <p:ext uri="{BB962C8B-B14F-4D97-AF65-F5344CB8AC3E}">
        <p14:creationId xmlns:p14="http://schemas.microsoft.com/office/powerpoint/2010/main" val="1904265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41</a:t>
            </a:fld>
            <a:endParaRPr lang="en-US" altLang="en-US"/>
          </a:p>
        </p:txBody>
      </p:sp>
    </p:spTree>
    <p:extLst>
      <p:ext uri="{BB962C8B-B14F-4D97-AF65-F5344CB8AC3E}">
        <p14:creationId xmlns:p14="http://schemas.microsoft.com/office/powerpoint/2010/main" val="1312518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42</a:t>
            </a:fld>
            <a:endParaRPr lang="en-US" altLang="en-US"/>
          </a:p>
        </p:txBody>
      </p:sp>
    </p:spTree>
    <p:extLst>
      <p:ext uri="{BB962C8B-B14F-4D97-AF65-F5344CB8AC3E}">
        <p14:creationId xmlns:p14="http://schemas.microsoft.com/office/powerpoint/2010/main" val="3898278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43</a:t>
            </a:fld>
            <a:endParaRPr lang="en-US" altLang="en-US"/>
          </a:p>
        </p:txBody>
      </p:sp>
    </p:spTree>
    <p:extLst>
      <p:ext uri="{BB962C8B-B14F-4D97-AF65-F5344CB8AC3E}">
        <p14:creationId xmlns:p14="http://schemas.microsoft.com/office/powerpoint/2010/main" val="27630597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44</a:t>
            </a:fld>
            <a:endParaRPr lang="en-US" altLang="en-US"/>
          </a:p>
        </p:txBody>
      </p:sp>
    </p:spTree>
    <p:extLst>
      <p:ext uri="{BB962C8B-B14F-4D97-AF65-F5344CB8AC3E}">
        <p14:creationId xmlns:p14="http://schemas.microsoft.com/office/powerpoint/2010/main" val="4236717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780BF850-9C97-5545-AED3-73CCE2F2ED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37493303-ADDF-9C4C-8E8D-79437133BA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3" name="Slide Number Placeholder 3">
            <a:extLst>
              <a:ext uri="{FF2B5EF4-FFF2-40B4-BE49-F238E27FC236}">
                <a16:creationId xmlns:a16="http://schemas.microsoft.com/office/drawing/2014/main" id="{C6DDF1DD-FAA2-4A40-A0D2-D58D846F0A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532350-F932-E642-9F65-52466D9FD94F}" type="slidenum">
              <a:rPr lang="en-US" altLang="en-US" smtClean="0"/>
              <a:pPr>
                <a:spcBef>
                  <a:spcPct val="0"/>
                </a:spcBef>
              </a:pPr>
              <a:t>45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6</a:t>
            </a:fld>
            <a:endParaRPr lang="en-US" altLang="en-US"/>
          </a:p>
        </p:txBody>
      </p:sp>
    </p:spTree>
    <p:extLst>
      <p:ext uri="{BB962C8B-B14F-4D97-AF65-F5344CB8AC3E}">
        <p14:creationId xmlns:p14="http://schemas.microsoft.com/office/powerpoint/2010/main" val="109197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7</a:t>
            </a:fld>
            <a:endParaRPr lang="en-US" altLang="en-US"/>
          </a:p>
        </p:txBody>
      </p:sp>
    </p:spTree>
    <p:extLst>
      <p:ext uri="{BB962C8B-B14F-4D97-AF65-F5344CB8AC3E}">
        <p14:creationId xmlns:p14="http://schemas.microsoft.com/office/powerpoint/2010/main" val="4266394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8</a:t>
            </a:fld>
            <a:endParaRPr lang="en-US" altLang="en-US"/>
          </a:p>
        </p:txBody>
      </p:sp>
    </p:spTree>
    <p:extLst>
      <p:ext uri="{BB962C8B-B14F-4D97-AF65-F5344CB8AC3E}">
        <p14:creationId xmlns:p14="http://schemas.microsoft.com/office/powerpoint/2010/main" val="1031755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9</a:t>
            </a:fld>
            <a:endParaRPr lang="en-US" altLang="en-US"/>
          </a:p>
        </p:txBody>
      </p:sp>
    </p:spTree>
    <p:extLst>
      <p:ext uri="{BB962C8B-B14F-4D97-AF65-F5344CB8AC3E}">
        <p14:creationId xmlns:p14="http://schemas.microsoft.com/office/powerpoint/2010/main" val="392076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7483762-92F7-E54E-82A2-B387BCB69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21A7524-B525-C24A-B244-4B09E13F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7" name="Slide Number Placeholder 3">
            <a:extLst>
              <a:ext uri="{FF2B5EF4-FFF2-40B4-BE49-F238E27FC236}">
                <a16:creationId xmlns:a16="http://schemas.microsoft.com/office/drawing/2014/main" id="{C99CDBDE-2EA8-C84D-9AFB-A7A467B5AB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F90E92-7BC8-7D4F-888B-4A49383348A0}" type="slidenum">
              <a:rPr lang="en-US" altLang="en-US" smtClean="0"/>
              <a:pPr>
                <a:spcBef>
                  <a:spcPct val="0"/>
                </a:spcBef>
              </a:pPr>
              <a:t>10</a:t>
            </a:fld>
            <a:endParaRPr lang="en-US" altLang="en-US"/>
          </a:p>
        </p:txBody>
      </p:sp>
    </p:spTree>
    <p:extLst>
      <p:ext uri="{BB962C8B-B14F-4D97-AF65-F5344CB8AC3E}">
        <p14:creationId xmlns:p14="http://schemas.microsoft.com/office/powerpoint/2010/main" val="265969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79C6D7F-6ACF-384B-98D1-D0221DB83974}"/>
              </a:ext>
            </a:extLst>
          </p:cNvPr>
          <p:cNvSpPr>
            <a:spLocks noGrp="1"/>
          </p:cNvSpPr>
          <p:nvPr>
            <p:ph type="dt" sz="half" idx="10"/>
          </p:nvPr>
        </p:nvSpPr>
        <p:spPr/>
        <p:txBody>
          <a:bodyPr/>
          <a:lstStyle>
            <a:lvl1pPr>
              <a:defRPr/>
            </a:lvl1pPr>
          </a:lstStyle>
          <a:p>
            <a:pPr>
              <a:defRPr/>
            </a:pPr>
            <a:fld id="{C8CAA252-6E83-C844-BE24-B36E416D4A9A}" type="datetimeFigureOut">
              <a:rPr lang="en-US"/>
              <a:pPr>
                <a:defRPr/>
              </a:pPr>
              <a:t>7/22/22</a:t>
            </a:fld>
            <a:endParaRPr lang="en-US"/>
          </a:p>
        </p:txBody>
      </p:sp>
      <p:sp>
        <p:nvSpPr>
          <p:cNvPr id="5" name="Footer Placeholder 4">
            <a:extLst>
              <a:ext uri="{FF2B5EF4-FFF2-40B4-BE49-F238E27FC236}">
                <a16:creationId xmlns:a16="http://schemas.microsoft.com/office/drawing/2014/main" id="{61909851-24A9-364E-BE7E-3995AC14E2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99D8A4-337F-E14E-AA3A-6BF50880A6B1}"/>
              </a:ext>
            </a:extLst>
          </p:cNvPr>
          <p:cNvSpPr>
            <a:spLocks noGrp="1"/>
          </p:cNvSpPr>
          <p:nvPr>
            <p:ph type="sldNum" sz="quarter" idx="12"/>
          </p:nvPr>
        </p:nvSpPr>
        <p:spPr/>
        <p:txBody>
          <a:bodyPr/>
          <a:lstStyle>
            <a:lvl1pPr>
              <a:defRPr/>
            </a:lvl1pPr>
          </a:lstStyle>
          <a:p>
            <a:pPr>
              <a:defRPr/>
            </a:pPr>
            <a:fld id="{AFD19094-AA5C-9640-A033-82B53C5B466C}" type="slidenum">
              <a:rPr lang="en-US" altLang="en-US"/>
              <a:pPr>
                <a:defRPr/>
              </a:pPr>
              <a:t>‹#›</a:t>
            </a:fld>
            <a:endParaRPr lang="en-US" altLang="en-US"/>
          </a:p>
        </p:txBody>
      </p:sp>
    </p:spTree>
    <p:extLst>
      <p:ext uri="{BB962C8B-B14F-4D97-AF65-F5344CB8AC3E}">
        <p14:creationId xmlns:p14="http://schemas.microsoft.com/office/powerpoint/2010/main" val="408049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9C9DE-2EFF-3444-9EA6-F9BE5AC6EE42}"/>
              </a:ext>
            </a:extLst>
          </p:cNvPr>
          <p:cNvSpPr>
            <a:spLocks noGrp="1"/>
          </p:cNvSpPr>
          <p:nvPr>
            <p:ph type="dt" sz="half" idx="10"/>
          </p:nvPr>
        </p:nvSpPr>
        <p:spPr/>
        <p:txBody>
          <a:bodyPr/>
          <a:lstStyle>
            <a:lvl1pPr>
              <a:defRPr/>
            </a:lvl1pPr>
          </a:lstStyle>
          <a:p>
            <a:pPr>
              <a:defRPr/>
            </a:pPr>
            <a:fld id="{0F60CB8E-DE28-214C-A5B6-190CCBBB96B0}" type="datetimeFigureOut">
              <a:rPr lang="en-US"/>
              <a:pPr>
                <a:defRPr/>
              </a:pPr>
              <a:t>7/22/22</a:t>
            </a:fld>
            <a:endParaRPr lang="en-US"/>
          </a:p>
        </p:txBody>
      </p:sp>
      <p:sp>
        <p:nvSpPr>
          <p:cNvPr id="5" name="Footer Placeholder 4">
            <a:extLst>
              <a:ext uri="{FF2B5EF4-FFF2-40B4-BE49-F238E27FC236}">
                <a16:creationId xmlns:a16="http://schemas.microsoft.com/office/drawing/2014/main" id="{A833F17B-CF2F-094D-8C21-C1DB4474E2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30115F-6B23-2048-8210-F0012F1C23B3}"/>
              </a:ext>
            </a:extLst>
          </p:cNvPr>
          <p:cNvSpPr>
            <a:spLocks noGrp="1"/>
          </p:cNvSpPr>
          <p:nvPr>
            <p:ph type="sldNum" sz="quarter" idx="12"/>
          </p:nvPr>
        </p:nvSpPr>
        <p:spPr/>
        <p:txBody>
          <a:bodyPr/>
          <a:lstStyle>
            <a:lvl1pPr>
              <a:defRPr/>
            </a:lvl1pPr>
          </a:lstStyle>
          <a:p>
            <a:pPr>
              <a:defRPr/>
            </a:pPr>
            <a:fld id="{E8E355EF-402C-424E-97CA-96B11C4E12F7}" type="slidenum">
              <a:rPr lang="en-US" altLang="en-US"/>
              <a:pPr>
                <a:defRPr/>
              </a:pPr>
              <a:t>‹#›</a:t>
            </a:fld>
            <a:endParaRPr lang="en-US" altLang="en-US"/>
          </a:p>
        </p:txBody>
      </p:sp>
    </p:spTree>
    <p:extLst>
      <p:ext uri="{BB962C8B-B14F-4D97-AF65-F5344CB8AC3E}">
        <p14:creationId xmlns:p14="http://schemas.microsoft.com/office/powerpoint/2010/main" val="39918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F05B-2CC1-E346-B029-61447747BF56}"/>
              </a:ext>
            </a:extLst>
          </p:cNvPr>
          <p:cNvSpPr>
            <a:spLocks noGrp="1"/>
          </p:cNvSpPr>
          <p:nvPr>
            <p:ph type="dt" sz="half" idx="10"/>
          </p:nvPr>
        </p:nvSpPr>
        <p:spPr/>
        <p:txBody>
          <a:bodyPr/>
          <a:lstStyle>
            <a:lvl1pPr>
              <a:defRPr/>
            </a:lvl1pPr>
          </a:lstStyle>
          <a:p>
            <a:pPr>
              <a:defRPr/>
            </a:pPr>
            <a:fld id="{AF0FA7F4-132B-8744-9758-DB9B7876B9ED}" type="datetimeFigureOut">
              <a:rPr lang="en-US"/>
              <a:pPr>
                <a:defRPr/>
              </a:pPr>
              <a:t>7/22/22</a:t>
            </a:fld>
            <a:endParaRPr lang="en-US"/>
          </a:p>
        </p:txBody>
      </p:sp>
      <p:sp>
        <p:nvSpPr>
          <p:cNvPr id="5" name="Footer Placeholder 4">
            <a:extLst>
              <a:ext uri="{FF2B5EF4-FFF2-40B4-BE49-F238E27FC236}">
                <a16:creationId xmlns:a16="http://schemas.microsoft.com/office/drawing/2014/main" id="{4DF63A49-D9F4-8440-80DC-9B13D937C6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47BA4B-27A9-444B-9355-E7CB7288C76D}"/>
              </a:ext>
            </a:extLst>
          </p:cNvPr>
          <p:cNvSpPr>
            <a:spLocks noGrp="1"/>
          </p:cNvSpPr>
          <p:nvPr>
            <p:ph type="sldNum" sz="quarter" idx="12"/>
          </p:nvPr>
        </p:nvSpPr>
        <p:spPr/>
        <p:txBody>
          <a:bodyPr/>
          <a:lstStyle>
            <a:lvl1pPr>
              <a:defRPr/>
            </a:lvl1pPr>
          </a:lstStyle>
          <a:p>
            <a:pPr>
              <a:defRPr/>
            </a:pPr>
            <a:fld id="{93D8AE25-530F-4B45-84E6-58C2252C396B}" type="slidenum">
              <a:rPr lang="en-US" altLang="en-US"/>
              <a:pPr>
                <a:defRPr/>
              </a:pPr>
              <a:t>‹#›</a:t>
            </a:fld>
            <a:endParaRPr lang="en-US" altLang="en-US"/>
          </a:p>
        </p:txBody>
      </p:sp>
    </p:spTree>
    <p:extLst>
      <p:ext uri="{BB962C8B-B14F-4D97-AF65-F5344CB8AC3E}">
        <p14:creationId xmlns:p14="http://schemas.microsoft.com/office/powerpoint/2010/main" val="238034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C0F53-E31F-9E45-B66F-02B1A9C6ED46}"/>
              </a:ext>
            </a:extLst>
          </p:cNvPr>
          <p:cNvSpPr>
            <a:spLocks noGrp="1"/>
          </p:cNvSpPr>
          <p:nvPr>
            <p:ph type="dt" sz="half" idx="10"/>
          </p:nvPr>
        </p:nvSpPr>
        <p:spPr/>
        <p:txBody>
          <a:bodyPr/>
          <a:lstStyle>
            <a:lvl1pPr>
              <a:defRPr/>
            </a:lvl1pPr>
          </a:lstStyle>
          <a:p>
            <a:pPr>
              <a:defRPr/>
            </a:pPr>
            <a:fld id="{FD9E0CC1-4894-314C-8423-67099DBCE33F}" type="datetimeFigureOut">
              <a:rPr lang="en-US"/>
              <a:pPr>
                <a:defRPr/>
              </a:pPr>
              <a:t>7/22/22</a:t>
            </a:fld>
            <a:endParaRPr lang="en-US"/>
          </a:p>
        </p:txBody>
      </p:sp>
      <p:sp>
        <p:nvSpPr>
          <p:cNvPr id="5" name="Footer Placeholder 4">
            <a:extLst>
              <a:ext uri="{FF2B5EF4-FFF2-40B4-BE49-F238E27FC236}">
                <a16:creationId xmlns:a16="http://schemas.microsoft.com/office/drawing/2014/main" id="{A1579B8E-17E1-044D-828E-68E4904512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49C9B8-B319-4940-AC42-81B64506DCB5}"/>
              </a:ext>
            </a:extLst>
          </p:cNvPr>
          <p:cNvSpPr>
            <a:spLocks noGrp="1"/>
          </p:cNvSpPr>
          <p:nvPr>
            <p:ph type="sldNum" sz="quarter" idx="12"/>
          </p:nvPr>
        </p:nvSpPr>
        <p:spPr/>
        <p:txBody>
          <a:bodyPr/>
          <a:lstStyle>
            <a:lvl1pPr>
              <a:defRPr/>
            </a:lvl1pPr>
          </a:lstStyle>
          <a:p>
            <a:pPr>
              <a:defRPr/>
            </a:pPr>
            <a:fld id="{B7C7EF4C-7FA6-2942-9701-6A19EACAFC49}" type="slidenum">
              <a:rPr lang="en-US" altLang="en-US"/>
              <a:pPr>
                <a:defRPr/>
              </a:pPr>
              <a:t>‹#›</a:t>
            </a:fld>
            <a:endParaRPr lang="en-US" altLang="en-US"/>
          </a:p>
        </p:txBody>
      </p:sp>
    </p:spTree>
    <p:extLst>
      <p:ext uri="{BB962C8B-B14F-4D97-AF65-F5344CB8AC3E}">
        <p14:creationId xmlns:p14="http://schemas.microsoft.com/office/powerpoint/2010/main" val="126426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171C7F-430C-0843-A14B-5BB71CEBC03E}"/>
              </a:ext>
            </a:extLst>
          </p:cNvPr>
          <p:cNvSpPr>
            <a:spLocks noGrp="1"/>
          </p:cNvSpPr>
          <p:nvPr>
            <p:ph type="dt" sz="half" idx="10"/>
          </p:nvPr>
        </p:nvSpPr>
        <p:spPr/>
        <p:txBody>
          <a:bodyPr/>
          <a:lstStyle>
            <a:lvl1pPr>
              <a:defRPr/>
            </a:lvl1pPr>
          </a:lstStyle>
          <a:p>
            <a:pPr>
              <a:defRPr/>
            </a:pPr>
            <a:fld id="{14B9468A-5BCA-AA4B-9FAE-F7970469168B}" type="datetimeFigureOut">
              <a:rPr lang="en-US"/>
              <a:pPr>
                <a:defRPr/>
              </a:pPr>
              <a:t>7/22/22</a:t>
            </a:fld>
            <a:endParaRPr lang="en-US"/>
          </a:p>
        </p:txBody>
      </p:sp>
      <p:sp>
        <p:nvSpPr>
          <p:cNvPr id="5" name="Footer Placeholder 4">
            <a:extLst>
              <a:ext uri="{FF2B5EF4-FFF2-40B4-BE49-F238E27FC236}">
                <a16:creationId xmlns:a16="http://schemas.microsoft.com/office/drawing/2014/main" id="{1D91318B-9C75-D345-BAF9-2BD4CA4FAE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B0DCB8-F5F0-554A-BEEB-1E15D2612501}"/>
              </a:ext>
            </a:extLst>
          </p:cNvPr>
          <p:cNvSpPr>
            <a:spLocks noGrp="1"/>
          </p:cNvSpPr>
          <p:nvPr>
            <p:ph type="sldNum" sz="quarter" idx="12"/>
          </p:nvPr>
        </p:nvSpPr>
        <p:spPr/>
        <p:txBody>
          <a:bodyPr/>
          <a:lstStyle>
            <a:lvl1pPr>
              <a:defRPr/>
            </a:lvl1pPr>
          </a:lstStyle>
          <a:p>
            <a:pPr>
              <a:defRPr/>
            </a:pPr>
            <a:fld id="{24C05DB4-FBE7-454A-9EDC-49F10D5E9277}" type="slidenum">
              <a:rPr lang="en-US" altLang="en-US"/>
              <a:pPr>
                <a:defRPr/>
              </a:pPr>
              <a:t>‹#›</a:t>
            </a:fld>
            <a:endParaRPr lang="en-US" altLang="en-US"/>
          </a:p>
        </p:txBody>
      </p:sp>
    </p:spTree>
    <p:extLst>
      <p:ext uri="{BB962C8B-B14F-4D97-AF65-F5344CB8AC3E}">
        <p14:creationId xmlns:p14="http://schemas.microsoft.com/office/powerpoint/2010/main" val="297422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88226F0-860C-3345-BA9E-88F3FFBA5CC2}"/>
              </a:ext>
            </a:extLst>
          </p:cNvPr>
          <p:cNvSpPr>
            <a:spLocks noGrp="1"/>
          </p:cNvSpPr>
          <p:nvPr>
            <p:ph type="dt" sz="half" idx="10"/>
          </p:nvPr>
        </p:nvSpPr>
        <p:spPr/>
        <p:txBody>
          <a:bodyPr/>
          <a:lstStyle>
            <a:lvl1pPr>
              <a:defRPr/>
            </a:lvl1pPr>
          </a:lstStyle>
          <a:p>
            <a:pPr>
              <a:defRPr/>
            </a:pPr>
            <a:fld id="{09929F59-6347-CB43-92E3-D27B8BF87D42}" type="datetimeFigureOut">
              <a:rPr lang="en-US"/>
              <a:pPr>
                <a:defRPr/>
              </a:pPr>
              <a:t>7/22/22</a:t>
            </a:fld>
            <a:endParaRPr lang="en-US"/>
          </a:p>
        </p:txBody>
      </p:sp>
      <p:sp>
        <p:nvSpPr>
          <p:cNvPr id="6" name="Footer Placeholder 4">
            <a:extLst>
              <a:ext uri="{FF2B5EF4-FFF2-40B4-BE49-F238E27FC236}">
                <a16:creationId xmlns:a16="http://schemas.microsoft.com/office/drawing/2014/main" id="{D6BDE079-F033-D542-8BE8-27C16A3217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7B5CEE-71EA-524E-B107-08D02DF1ABFE}"/>
              </a:ext>
            </a:extLst>
          </p:cNvPr>
          <p:cNvSpPr>
            <a:spLocks noGrp="1"/>
          </p:cNvSpPr>
          <p:nvPr>
            <p:ph type="sldNum" sz="quarter" idx="12"/>
          </p:nvPr>
        </p:nvSpPr>
        <p:spPr/>
        <p:txBody>
          <a:bodyPr/>
          <a:lstStyle>
            <a:lvl1pPr>
              <a:defRPr/>
            </a:lvl1pPr>
          </a:lstStyle>
          <a:p>
            <a:pPr>
              <a:defRPr/>
            </a:pPr>
            <a:fld id="{9346C0CA-F082-F64B-808C-E50CFCFE568D}" type="slidenum">
              <a:rPr lang="en-US" altLang="en-US"/>
              <a:pPr>
                <a:defRPr/>
              </a:pPr>
              <a:t>‹#›</a:t>
            </a:fld>
            <a:endParaRPr lang="en-US" altLang="en-US"/>
          </a:p>
        </p:txBody>
      </p:sp>
    </p:spTree>
    <p:extLst>
      <p:ext uri="{BB962C8B-B14F-4D97-AF65-F5344CB8AC3E}">
        <p14:creationId xmlns:p14="http://schemas.microsoft.com/office/powerpoint/2010/main" val="223348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D05C0FF-BF79-3549-BE9A-659BF45280D2}"/>
              </a:ext>
            </a:extLst>
          </p:cNvPr>
          <p:cNvSpPr>
            <a:spLocks noGrp="1"/>
          </p:cNvSpPr>
          <p:nvPr>
            <p:ph type="dt" sz="half" idx="10"/>
          </p:nvPr>
        </p:nvSpPr>
        <p:spPr/>
        <p:txBody>
          <a:bodyPr/>
          <a:lstStyle>
            <a:lvl1pPr>
              <a:defRPr/>
            </a:lvl1pPr>
          </a:lstStyle>
          <a:p>
            <a:pPr>
              <a:defRPr/>
            </a:pPr>
            <a:fld id="{9345404F-30AF-3C4B-B16C-97AC52DCBD5D}" type="datetimeFigureOut">
              <a:rPr lang="en-US"/>
              <a:pPr>
                <a:defRPr/>
              </a:pPr>
              <a:t>7/22/22</a:t>
            </a:fld>
            <a:endParaRPr lang="en-US"/>
          </a:p>
        </p:txBody>
      </p:sp>
      <p:sp>
        <p:nvSpPr>
          <p:cNvPr id="8" name="Footer Placeholder 4">
            <a:extLst>
              <a:ext uri="{FF2B5EF4-FFF2-40B4-BE49-F238E27FC236}">
                <a16:creationId xmlns:a16="http://schemas.microsoft.com/office/drawing/2014/main" id="{B7B30333-BBD0-8C4E-AE2A-099D7A09DC5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1C252C8-04B2-8041-A1F0-0E350B1FBA12}"/>
              </a:ext>
            </a:extLst>
          </p:cNvPr>
          <p:cNvSpPr>
            <a:spLocks noGrp="1"/>
          </p:cNvSpPr>
          <p:nvPr>
            <p:ph type="sldNum" sz="quarter" idx="12"/>
          </p:nvPr>
        </p:nvSpPr>
        <p:spPr/>
        <p:txBody>
          <a:bodyPr/>
          <a:lstStyle>
            <a:lvl1pPr>
              <a:defRPr/>
            </a:lvl1pPr>
          </a:lstStyle>
          <a:p>
            <a:pPr>
              <a:defRPr/>
            </a:pPr>
            <a:fld id="{5EB437A6-5CB9-9F49-AA32-1269CDF36D49}" type="slidenum">
              <a:rPr lang="en-US" altLang="en-US"/>
              <a:pPr>
                <a:defRPr/>
              </a:pPr>
              <a:t>‹#›</a:t>
            </a:fld>
            <a:endParaRPr lang="en-US" altLang="en-US"/>
          </a:p>
        </p:txBody>
      </p:sp>
    </p:spTree>
    <p:extLst>
      <p:ext uri="{BB962C8B-B14F-4D97-AF65-F5344CB8AC3E}">
        <p14:creationId xmlns:p14="http://schemas.microsoft.com/office/powerpoint/2010/main" val="284851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212D721-2FEA-584B-8CE2-3583650FED9D}"/>
              </a:ext>
            </a:extLst>
          </p:cNvPr>
          <p:cNvSpPr>
            <a:spLocks noGrp="1"/>
          </p:cNvSpPr>
          <p:nvPr>
            <p:ph type="dt" sz="half" idx="10"/>
          </p:nvPr>
        </p:nvSpPr>
        <p:spPr/>
        <p:txBody>
          <a:bodyPr/>
          <a:lstStyle>
            <a:lvl1pPr>
              <a:defRPr/>
            </a:lvl1pPr>
          </a:lstStyle>
          <a:p>
            <a:pPr>
              <a:defRPr/>
            </a:pPr>
            <a:fld id="{C412187C-521D-874E-BC91-8A17506CBC8F}" type="datetimeFigureOut">
              <a:rPr lang="en-US"/>
              <a:pPr>
                <a:defRPr/>
              </a:pPr>
              <a:t>7/22/22</a:t>
            </a:fld>
            <a:endParaRPr lang="en-US"/>
          </a:p>
        </p:txBody>
      </p:sp>
      <p:sp>
        <p:nvSpPr>
          <p:cNvPr id="4" name="Footer Placeholder 4">
            <a:extLst>
              <a:ext uri="{FF2B5EF4-FFF2-40B4-BE49-F238E27FC236}">
                <a16:creationId xmlns:a16="http://schemas.microsoft.com/office/drawing/2014/main" id="{5C5C2DD2-E8ED-AD45-8F53-938460ACDA8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46896B5-8FEC-394A-967B-DA35D269777F}"/>
              </a:ext>
            </a:extLst>
          </p:cNvPr>
          <p:cNvSpPr>
            <a:spLocks noGrp="1"/>
          </p:cNvSpPr>
          <p:nvPr>
            <p:ph type="sldNum" sz="quarter" idx="12"/>
          </p:nvPr>
        </p:nvSpPr>
        <p:spPr/>
        <p:txBody>
          <a:bodyPr/>
          <a:lstStyle>
            <a:lvl1pPr>
              <a:defRPr/>
            </a:lvl1pPr>
          </a:lstStyle>
          <a:p>
            <a:pPr>
              <a:defRPr/>
            </a:pPr>
            <a:fld id="{9A412206-5919-B143-BFE9-25E33F8F0342}" type="slidenum">
              <a:rPr lang="en-US" altLang="en-US"/>
              <a:pPr>
                <a:defRPr/>
              </a:pPr>
              <a:t>‹#›</a:t>
            </a:fld>
            <a:endParaRPr lang="en-US" altLang="en-US"/>
          </a:p>
        </p:txBody>
      </p:sp>
    </p:spTree>
    <p:extLst>
      <p:ext uri="{BB962C8B-B14F-4D97-AF65-F5344CB8AC3E}">
        <p14:creationId xmlns:p14="http://schemas.microsoft.com/office/powerpoint/2010/main" val="67006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E5A9F83-8889-D648-8376-8EC64DACF5AA}"/>
              </a:ext>
            </a:extLst>
          </p:cNvPr>
          <p:cNvSpPr>
            <a:spLocks noGrp="1"/>
          </p:cNvSpPr>
          <p:nvPr>
            <p:ph type="dt" sz="half" idx="10"/>
          </p:nvPr>
        </p:nvSpPr>
        <p:spPr/>
        <p:txBody>
          <a:bodyPr/>
          <a:lstStyle>
            <a:lvl1pPr>
              <a:defRPr/>
            </a:lvl1pPr>
          </a:lstStyle>
          <a:p>
            <a:pPr>
              <a:defRPr/>
            </a:pPr>
            <a:fld id="{72157C47-9F5E-064D-B67C-DF34E7B3DD26}" type="datetimeFigureOut">
              <a:rPr lang="en-US"/>
              <a:pPr>
                <a:defRPr/>
              </a:pPr>
              <a:t>7/22/22</a:t>
            </a:fld>
            <a:endParaRPr lang="en-US"/>
          </a:p>
        </p:txBody>
      </p:sp>
      <p:sp>
        <p:nvSpPr>
          <p:cNvPr id="3" name="Footer Placeholder 4">
            <a:extLst>
              <a:ext uri="{FF2B5EF4-FFF2-40B4-BE49-F238E27FC236}">
                <a16:creationId xmlns:a16="http://schemas.microsoft.com/office/drawing/2014/main" id="{C427005B-78B1-9246-910A-5C5CB01D705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14519B4-815E-4D43-9E34-A1D1527BB26E}"/>
              </a:ext>
            </a:extLst>
          </p:cNvPr>
          <p:cNvSpPr>
            <a:spLocks noGrp="1"/>
          </p:cNvSpPr>
          <p:nvPr>
            <p:ph type="sldNum" sz="quarter" idx="12"/>
          </p:nvPr>
        </p:nvSpPr>
        <p:spPr/>
        <p:txBody>
          <a:bodyPr/>
          <a:lstStyle>
            <a:lvl1pPr>
              <a:defRPr/>
            </a:lvl1pPr>
          </a:lstStyle>
          <a:p>
            <a:pPr>
              <a:defRPr/>
            </a:pPr>
            <a:fld id="{6657A357-56DC-124D-AD16-929BB3390579}" type="slidenum">
              <a:rPr lang="en-US" altLang="en-US"/>
              <a:pPr>
                <a:defRPr/>
              </a:pPr>
              <a:t>‹#›</a:t>
            </a:fld>
            <a:endParaRPr lang="en-US" altLang="en-US"/>
          </a:p>
        </p:txBody>
      </p:sp>
    </p:spTree>
    <p:extLst>
      <p:ext uri="{BB962C8B-B14F-4D97-AF65-F5344CB8AC3E}">
        <p14:creationId xmlns:p14="http://schemas.microsoft.com/office/powerpoint/2010/main" val="254541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5E2612C-7375-DE4F-8868-58BE9F71806F}"/>
              </a:ext>
            </a:extLst>
          </p:cNvPr>
          <p:cNvSpPr>
            <a:spLocks noGrp="1"/>
          </p:cNvSpPr>
          <p:nvPr>
            <p:ph type="dt" sz="half" idx="10"/>
          </p:nvPr>
        </p:nvSpPr>
        <p:spPr/>
        <p:txBody>
          <a:bodyPr/>
          <a:lstStyle>
            <a:lvl1pPr>
              <a:defRPr/>
            </a:lvl1pPr>
          </a:lstStyle>
          <a:p>
            <a:pPr>
              <a:defRPr/>
            </a:pPr>
            <a:fld id="{CFBF0793-3B31-454E-B536-46D678A4C993}" type="datetimeFigureOut">
              <a:rPr lang="en-US"/>
              <a:pPr>
                <a:defRPr/>
              </a:pPr>
              <a:t>7/22/22</a:t>
            </a:fld>
            <a:endParaRPr lang="en-US"/>
          </a:p>
        </p:txBody>
      </p:sp>
      <p:sp>
        <p:nvSpPr>
          <p:cNvPr id="6" name="Footer Placeholder 4">
            <a:extLst>
              <a:ext uri="{FF2B5EF4-FFF2-40B4-BE49-F238E27FC236}">
                <a16:creationId xmlns:a16="http://schemas.microsoft.com/office/drawing/2014/main" id="{99CF17E7-113C-B241-B2B9-29C99D44A7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1EB692-CF2A-3848-B768-89E688EF7741}"/>
              </a:ext>
            </a:extLst>
          </p:cNvPr>
          <p:cNvSpPr>
            <a:spLocks noGrp="1"/>
          </p:cNvSpPr>
          <p:nvPr>
            <p:ph type="sldNum" sz="quarter" idx="12"/>
          </p:nvPr>
        </p:nvSpPr>
        <p:spPr/>
        <p:txBody>
          <a:bodyPr/>
          <a:lstStyle>
            <a:lvl1pPr>
              <a:defRPr/>
            </a:lvl1pPr>
          </a:lstStyle>
          <a:p>
            <a:pPr>
              <a:defRPr/>
            </a:pPr>
            <a:fld id="{48354DF1-A0A2-4740-8DDA-2D7C4B077F72}" type="slidenum">
              <a:rPr lang="en-US" altLang="en-US"/>
              <a:pPr>
                <a:defRPr/>
              </a:pPr>
              <a:t>‹#›</a:t>
            </a:fld>
            <a:endParaRPr lang="en-US" altLang="en-US"/>
          </a:p>
        </p:txBody>
      </p:sp>
    </p:spTree>
    <p:extLst>
      <p:ext uri="{BB962C8B-B14F-4D97-AF65-F5344CB8AC3E}">
        <p14:creationId xmlns:p14="http://schemas.microsoft.com/office/powerpoint/2010/main" val="94557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64390A-4BC1-1D43-9E0C-8A6FB4960E95}"/>
              </a:ext>
            </a:extLst>
          </p:cNvPr>
          <p:cNvSpPr>
            <a:spLocks noGrp="1"/>
          </p:cNvSpPr>
          <p:nvPr>
            <p:ph type="dt" sz="half" idx="10"/>
          </p:nvPr>
        </p:nvSpPr>
        <p:spPr/>
        <p:txBody>
          <a:bodyPr/>
          <a:lstStyle>
            <a:lvl1pPr>
              <a:defRPr/>
            </a:lvl1pPr>
          </a:lstStyle>
          <a:p>
            <a:pPr>
              <a:defRPr/>
            </a:pPr>
            <a:fld id="{E6D3421C-6300-6F46-ACB3-DB1F7C7AB23C}" type="datetimeFigureOut">
              <a:rPr lang="en-US"/>
              <a:pPr>
                <a:defRPr/>
              </a:pPr>
              <a:t>7/22/22</a:t>
            </a:fld>
            <a:endParaRPr lang="en-US"/>
          </a:p>
        </p:txBody>
      </p:sp>
      <p:sp>
        <p:nvSpPr>
          <p:cNvPr id="6" name="Footer Placeholder 4">
            <a:extLst>
              <a:ext uri="{FF2B5EF4-FFF2-40B4-BE49-F238E27FC236}">
                <a16:creationId xmlns:a16="http://schemas.microsoft.com/office/drawing/2014/main" id="{32005C0B-858F-EE4C-A54F-D1591204CE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143ED6-1835-A24E-8E63-1E71A90BCF49}"/>
              </a:ext>
            </a:extLst>
          </p:cNvPr>
          <p:cNvSpPr>
            <a:spLocks noGrp="1"/>
          </p:cNvSpPr>
          <p:nvPr>
            <p:ph type="sldNum" sz="quarter" idx="12"/>
          </p:nvPr>
        </p:nvSpPr>
        <p:spPr/>
        <p:txBody>
          <a:bodyPr/>
          <a:lstStyle>
            <a:lvl1pPr>
              <a:defRPr/>
            </a:lvl1pPr>
          </a:lstStyle>
          <a:p>
            <a:pPr>
              <a:defRPr/>
            </a:pPr>
            <a:fld id="{CD52B098-642F-9448-BF39-50E9D9B42DBD}" type="slidenum">
              <a:rPr lang="en-US" altLang="en-US"/>
              <a:pPr>
                <a:defRPr/>
              </a:pPr>
              <a:t>‹#›</a:t>
            </a:fld>
            <a:endParaRPr lang="en-US" altLang="en-US"/>
          </a:p>
        </p:txBody>
      </p:sp>
    </p:spTree>
    <p:extLst>
      <p:ext uri="{BB962C8B-B14F-4D97-AF65-F5344CB8AC3E}">
        <p14:creationId xmlns:p14="http://schemas.microsoft.com/office/powerpoint/2010/main" val="14394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5FA595-7116-CD48-9840-C630548414B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0ED09B0-7783-E344-815A-FBFE36091CBD}"/>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8658096-9220-FE43-A71F-9557DBE354F8}"/>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0A60BE1D-A7FE-884A-AB2F-3007B704A617}" type="datetimeFigureOut">
              <a:rPr lang="en-US"/>
              <a:pPr>
                <a:defRPr/>
              </a:pPr>
              <a:t>7/22/22</a:t>
            </a:fld>
            <a:endParaRPr lang="en-US"/>
          </a:p>
        </p:txBody>
      </p:sp>
      <p:sp>
        <p:nvSpPr>
          <p:cNvPr id="5" name="Footer Placeholder 4">
            <a:extLst>
              <a:ext uri="{FF2B5EF4-FFF2-40B4-BE49-F238E27FC236}">
                <a16:creationId xmlns:a16="http://schemas.microsoft.com/office/drawing/2014/main" id="{87D991DB-D2F6-3D45-B100-1A99E961DADE}"/>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83FB345-0AB6-FE4A-AA2D-756751F153E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CC1FD6F-E584-984E-8A1B-33F05A5BEC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chart" Target="../charts/chart34.xml"/><Relationship Id="rId4" Type="http://schemas.openxmlformats.org/officeDocument/2006/relationships/chart" Target="../charts/chart3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chart" Target="../charts/chart36.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chart" Target="../charts/chart40.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91_23C79FF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2079A97-2202-3B41-8060-66358E3E68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69"/>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D72F4E94-22FA-BE44-9A3F-A283DD44B9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192088"/>
            <a:ext cx="262255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a:extLst>
              <a:ext uri="{FF2B5EF4-FFF2-40B4-BE49-F238E27FC236}">
                <a16:creationId xmlns:a16="http://schemas.microsoft.com/office/drawing/2014/main" id="{C6324114-2428-6B42-9236-5DAA6E2C3C2E}"/>
              </a:ext>
            </a:extLst>
          </p:cNvPr>
          <p:cNvSpPr txBox="1">
            <a:spLocks noChangeArrowheads="1"/>
          </p:cNvSpPr>
          <p:nvPr/>
        </p:nvSpPr>
        <p:spPr bwMode="auto">
          <a:xfrm>
            <a:off x="2109788" y="6430963"/>
            <a:ext cx="8539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GH" b="1" dirty="0">
                <a:solidFill>
                  <a:schemeClr val="bg1"/>
                </a:solidFill>
              </a:rPr>
              <a:t>DATE</a:t>
            </a:r>
            <a:r>
              <a:rPr lang="en-US" altLang="en-GH" b="1">
                <a:solidFill>
                  <a:schemeClr val="bg1"/>
                </a:solidFill>
              </a:rPr>
              <a:t>: JULY 22, </a:t>
            </a:r>
            <a:r>
              <a:rPr lang="en-US" altLang="en-GH" b="1" dirty="0">
                <a:solidFill>
                  <a:schemeClr val="bg1"/>
                </a:solidFill>
              </a:rPr>
              <a:t>2022                                                     </a:t>
            </a:r>
            <a:endParaRPr lang="en-GB" altLang="en-GH" b="1" dirty="0">
              <a:solidFill>
                <a:schemeClr val="bg1"/>
              </a:solidFill>
            </a:endParaRPr>
          </a:p>
        </p:txBody>
      </p:sp>
      <p:sp>
        <p:nvSpPr>
          <p:cNvPr id="3" name="Title 2">
            <a:extLst>
              <a:ext uri="{FF2B5EF4-FFF2-40B4-BE49-F238E27FC236}">
                <a16:creationId xmlns:a16="http://schemas.microsoft.com/office/drawing/2014/main" id="{098887D1-CA06-4749-AFC2-01E0E107DE66}"/>
              </a:ext>
            </a:extLst>
          </p:cNvPr>
          <p:cNvSpPr>
            <a:spLocks noGrp="1"/>
          </p:cNvSpPr>
          <p:nvPr>
            <p:ph type="ctrTitle"/>
          </p:nvPr>
        </p:nvSpPr>
        <p:spPr>
          <a:xfrm>
            <a:off x="3485440" y="1761221"/>
            <a:ext cx="7992969" cy="3335558"/>
          </a:xfrm>
        </p:spPr>
        <p:txBody>
          <a:bodyPr/>
          <a:lstStyle/>
          <a:p>
            <a:r>
              <a:rPr lang="da-DK" b="1" dirty="0">
                <a:latin typeface="Arial" panose="020B0604020202020204" pitchFamily="34" charset="0"/>
                <a:cs typeface="Arial" panose="020B0604020202020204" pitchFamily="34" charset="0"/>
              </a:rPr>
              <a:t>CABINET BRIEF ON THE RESULTS AND ANALYSIS OF THE 2021 P4 NATIONAL STANDARDIZED TEST (NST)</a:t>
            </a:r>
            <a:endParaRPr lang="en-GH"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95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406712" y="2498837"/>
            <a:ext cx="10803359" cy="3870740"/>
          </a:xfrm>
          <a:prstGeom prst="rect">
            <a:avLst/>
          </a:prstGeom>
          <a:noFill/>
        </p:spPr>
        <p:txBody>
          <a:bodyPr wrap="square" rtlCol="0">
            <a:spAutoFit/>
          </a:bodyPr>
          <a:lstStyle/>
          <a:p>
            <a:pPr marL="514350" indent="-514350">
              <a:buFont typeface="+mj-lt"/>
              <a:buAutoNum type="arabicPeriod"/>
            </a:pPr>
            <a:r>
              <a:rPr lang="en-US" sz="3600" b="1" dirty="0">
                <a:latin typeface="Times New Roman" panose="02020603050405020304" pitchFamily="18" charset="0"/>
                <a:cs typeface="Times New Roman" panose="02020603050405020304" pitchFamily="18" charset="0"/>
              </a:rPr>
              <a:t>Below Basic (BB)</a:t>
            </a:r>
            <a:r>
              <a:rPr lang="en-US" sz="3600" dirty="0">
                <a:latin typeface="Times New Roman" panose="02020603050405020304" pitchFamily="18" charset="0"/>
                <a:cs typeface="Times New Roman" panose="02020603050405020304" pitchFamily="18" charset="0"/>
              </a:rPr>
              <a:t> – Score of </a:t>
            </a:r>
            <a:r>
              <a:rPr lang="en-US" sz="3600" b="1" dirty="0">
                <a:latin typeface="Times New Roman" panose="02020603050405020304" pitchFamily="18" charset="0"/>
                <a:cs typeface="Times New Roman" panose="02020603050405020304" pitchFamily="18" charset="0"/>
              </a:rPr>
              <a:t>49%</a:t>
            </a:r>
            <a:r>
              <a:rPr lang="en-US" sz="3600" dirty="0">
                <a:latin typeface="Times New Roman" panose="02020603050405020304" pitchFamily="18" charset="0"/>
                <a:cs typeface="Times New Roman" panose="02020603050405020304" pitchFamily="18" charset="0"/>
              </a:rPr>
              <a:t> and </a:t>
            </a:r>
            <a:r>
              <a:rPr lang="en-US" sz="3600" b="1" dirty="0">
                <a:latin typeface="Times New Roman" panose="02020603050405020304" pitchFamily="18" charset="0"/>
                <a:cs typeface="Times New Roman" panose="02020603050405020304" pitchFamily="18" charset="0"/>
              </a:rPr>
              <a:t>below</a:t>
            </a:r>
          </a:p>
          <a:p>
            <a:pPr marL="514350" indent="-5143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Basic (B) </a:t>
            </a:r>
            <a:r>
              <a:rPr lang="en-US" sz="3600" dirty="0">
                <a:latin typeface="Times New Roman" panose="02020603050405020304" pitchFamily="18" charset="0"/>
                <a:cs typeface="Times New Roman" panose="02020603050405020304" pitchFamily="18" charset="0"/>
              </a:rPr>
              <a:t>– Score range of </a:t>
            </a:r>
            <a:r>
              <a:rPr lang="en-US" sz="3600" b="1" dirty="0">
                <a:latin typeface="Times New Roman" panose="02020603050405020304" pitchFamily="18" charset="0"/>
                <a:cs typeface="Times New Roman" panose="02020603050405020304" pitchFamily="18" charset="0"/>
              </a:rPr>
              <a:t>50% - 65% </a:t>
            </a:r>
          </a:p>
          <a:p>
            <a:pPr marL="514350" indent="-5143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Proficient (P)</a:t>
            </a:r>
            <a:r>
              <a:rPr lang="en-US" sz="3600" dirty="0">
                <a:latin typeface="Times New Roman" panose="02020603050405020304" pitchFamily="18" charset="0"/>
                <a:cs typeface="Times New Roman" panose="02020603050405020304" pitchFamily="18" charset="0"/>
              </a:rPr>
              <a:t> – Score range of </a:t>
            </a:r>
            <a:r>
              <a:rPr lang="en-US" sz="3600" b="1" dirty="0">
                <a:latin typeface="Times New Roman" panose="02020603050405020304" pitchFamily="18" charset="0"/>
                <a:cs typeface="Times New Roman" panose="02020603050405020304" pitchFamily="18" charset="0"/>
              </a:rPr>
              <a:t>66% - 79% </a:t>
            </a:r>
          </a:p>
          <a:p>
            <a:pPr marL="514350" indent="-514350">
              <a:lnSpc>
                <a:spcPct val="150000"/>
              </a:lnSpc>
              <a:buFont typeface="+mj-lt"/>
              <a:buAutoNum type="arabicPeriod"/>
            </a:pPr>
            <a:r>
              <a:rPr lang="en-US" sz="3600" b="1" dirty="0">
                <a:latin typeface="Times New Roman" panose="02020603050405020304" pitchFamily="18" charset="0"/>
                <a:cs typeface="Times New Roman" panose="02020603050405020304" pitchFamily="18" charset="0"/>
              </a:rPr>
              <a:t>Advanced (A)</a:t>
            </a:r>
            <a:r>
              <a:rPr lang="en-US" sz="3600" dirty="0">
                <a:latin typeface="Times New Roman" panose="02020603050405020304" pitchFamily="18" charset="0"/>
                <a:cs typeface="Times New Roman" panose="02020603050405020304" pitchFamily="18" charset="0"/>
              </a:rPr>
              <a:t> – Score of </a:t>
            </a:r>
            <a:r>
              <a:rPr lang="en-US" sz="3600" b="1" dirty="0">
                <a:latin typeface="Times New Roman" panose="02020603050405020304" pitchFamily="18" charset="0"/>
                <a:cs typeface="Times New Roman" panose="02020603050405020304" pitchFamily="18" charset="0"/>
              </a:rPr>
              <a:t>80%</a:t>
            </a:r>
            <a:r>
              <a:rPr lang="en-US" sz="3600" dirty="0">
                <a:latin typeface="Times New Roman" panose="02020603050405020304" pitchFamily="18" charset="0"/>
                <a:cs typeface="Times New Roman" panose="02020603050405020304" pitchFamily="18" charset="0"/>
              </a:rPr>
              <a:t> and </a:t>
            </a:r>
            <a:r>
              <a:rPr lang="en-US" sz="3600" b="1" dirty="0">
                <a:latin typeface="Times New Roman" panose="02020603050405020304" pitchFamily="18" charset="0"/>
                <a:cs typeface="Times New Roman" panose="02020603050405020304" pitchFamily="18" charset="0"/>
              </a:rPr>
              <a:t>above (</a:t>
            </a:r>
            <a:r>
              <a:rPr lang="en-GB" sz="3600" i="1" dirty="0">
                <a:latin typeface="Times New Roman" panose="02020603050405020304" pitchFamily="18" charset="0"/>
                <a:cs typeface="Times New Roman" panose="02020603050405020304" pitchFamily="18" charset="0"/>
              </a:rPr>
              <a:t>high level of proficiency</a:t>
            </a:r>
            <a:r>
              <a:rPr lang="en-GB" sz="3600"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1D819C-1C3D-6175-639C-CEEB0F30BE92}"/>
              </a:ext>
            </a:extLst>
          </p:cNvPr>
          <p:cNvSpPr txBox="1"/>
          <p:nvPr/>
        </p:nvSpPr>
        <p:spPr>
          <a:xfrm>
            <a:off x="306350" y="1003406"/>
            <a:ext cx="11151900" cy="1478418"/>
          </a:xfrm>
          <a:prstGeom prst="rect">
            <a:avLst/>
          </a:prstGeom>
          <a:noFill/>
        </p:spPr>
        <p:txBody>
          <a:bodyPr wrap="square" rtlCol="0">
            <a:spAutoFit/>
          </a:bodyPr>
          <a:lstStyle/>
          <a:p>
            <a:pPr>
              <a:lnSpc>
                <a:spcPct val="150000"/>
              </a:lnSpc>
            </a:pPr>
            <a:r>
              <a:rPr lang="en-GH" sz="3200" i="1" dirty="0">
                <a:latin typeface="Arial" panose="020B0604020202020204" pitchFamily="34" charset="0"/>
              </a:rPr>
              <a:t>For Communication purposes, these descriptors have been re-named as follows </a:t>
            </a:r>
            <a:r>
              <a:rPr lang="en-GH" sz="3200" b="1" i="1" dirty="0">
                <a:latin typeface="Arial" panose="020B0604020202020204" pitchFamily="34" charset="0"/>
              </a:rPr>
              <a:t>:</a:t>
            </a:r>
          </a:p>
        </p:txBody>
      </p:sp>
    </p:spTree>
    <p:extLst>
      <p:ext uri="{BB962C8B-B14F-4D97-AF65-F5344CB8AC3E}">
        <p14:creationId xmlns:p14="http://schemas.microsoft.com/office/powerpoint/2010/main" val="382008910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7" name="TextBox 6">
            <a:extLst>
              <a:ext uri="{FF2B5EF4-FFF2-40B4-BE49-F238E27FC236}">
                <a16:creationId xmlns:a16="http://schemas.microsoft.com/office/drawing/2014/main" id="{C1E6AA97-DE41-3E5C-FFD3-0A70AF80CA98}"/>
              </a:ext>
            </a:extLst>
          </p:cNvPr>
          <p:cNvSpPr txBox="1"/>
          <p:nvPr/>
        </p:nvSpPr>
        <p:spPr>
          <a:xfrm>
            <a:off x="1070337" y="1674674"/>
            <a:ext cx="9494820" cy="1754326"/>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rPr>
              <a:t>OVERALL RESULTS </a:t>
            </a:r>
          </a:p>
          <a:p>
            <a:pPr algn="ctr"/>
            <a:r>
              <a:rPr lang="en-US" sz="5400" b="1" dirty="0">
                <a:solidFill>
                  <a:schemeClr val="accent2"/>
                </a:solidFill>
                <a:latin typeface="Arial" panose="020B0604020202020204" pitchFamily="34" charset="0"/>
              </a:rPr>
              <a:t>(MEAN SCORES)</a:t>
            </a:r>
            <a:endParaRPr lang="en-US" sz="5400" b="1" dirty="0">
              <a:solidFill>
                <a:srgbClr val="FFC000"/>
              </a:solidFill>
              <a:latin typeface="Arial" panose="020B0604020202020204" pitchFamily="34" charset="0"/>
            </a:endParaRPr>
          </a:p>
        </p:txBody>
      </p:sp>
      <p:sp>
        <p:nvSpPr>
          <p:cNvPr id="3" name="TextBox 2">
            <a:extLst>
              <a:ext uri="{FF2B5EF4-FFF2-40B4-BE49-F238E27FC236}">
                <a16:creationId xmlns:a16="http://schemas.microsoft.com/office/drawing/2014/main" id="{C879EADA-4B5B-F977-9F0D-D254EFD1A76B}"/>
              </a:ext>
            </a:extLst>
          </p:cNvPr>
          <p:cNvSpPr txBox="1"/>
          <p:nvPr/>
        </p:nvSpPr>
        <p:spPr>
          <a:xfrm>
            <a:off x="1070337" y="4149567"/>
            <a:ext cx="9283849" cy="954107"/>
          </a:xfrm>
          <a:prstGeom prst="rect">
            <a:avLst/>
          </a:prstGeom>
          <a:noFill/>
        </p:spPr>
        <p:txBody>
          <a:bodyPr wrap="square" rtlCol="0">
            <a:spAutoFit/>
          </a:bodyPr>
          <a:lstStyle/>
          <a:p>
            <a:pPr algn="ctr"/>
            <a:r>
              <a:rPr lang="en-GH" sz="2800" b="1" dirty="0"/>
              <a:t>SUM OF ALL THE PERCENTAGE SCORES DIVIDED BY THE TOTAL NUMBER OF LEANERS WHO TOOK PART IN THE TEST</a:t>
            </a:r>
          </a:p>
        </p:txBody>
      </p:sp>
    </p:spTree>
    <p:extLst>
      <p:ext uri="{BB962C8B-B14F-4D97-AF65-F5344CB8AC3E}">
        <p14:creationId xmlns:p14="http://schemas.microsoft.com/office/powerpoint/2010/main" val="317169581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147"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188564" y="1244184"/>
          <a:ext cx="6805534" cy="488679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7C2A1216-4910-3F45-AB17-896CFA78446E}"/>
              </a:ext>
            </a:extLst>
          </p:cNvPr>
          <p:cNvSpPr txBox="1"/>
          <p:nvPr/>
        </p:nvSpPr>
        <p:spPr>
          <a:xfrm>
            <a:off x="-65236" y="172150"/>
            <a:ext cx="6107569" cy="584775"/>
          </a:xfrm>
          <a:prstGeom prst="rect">
            <a:avLst/>
          </a:prstGeom>
          <a:noFill/>
        </p:spPr>
        <p:txBody>
          <a:bodyPr wrap="non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NATIONAL MEAN SCORE (%)</a:t>
            </a:r>
          </a:p>
        </p:txBody>
      </p:sp>
      <p:graphicFrame>
        <p:nvGraphicFramePr>
          <p:cNvPr id="9" name="Table 8">
            <a:extLst>
              <a:ext uri="{FF2B5EF4-FFF2-40B4-BE49-F238E27FC236}">
                <a16:creationId xmlns:a16="http://schemas.microsoft.com/office/drawing/2014/main" id="{FB2A1A4B-7599-E54F-A8A4-FF201F1BA019}"/>
              </a:ext>
            </a:extLst>
          </p:cNvPr>
          <p:cNvGraphicFramePr>
            <a:graphicFrameLocks noGrp="1"/>
          </p:cNvGraphicFramePr>
          <p:nvPr>
            <p:extLst>
              <p:ext uri="{D42A27DB-BD31-4B8C-83A1-F6EECF244321}">
                <p14:modId xmlns:p14="http://schemas.microsoft.com/office/powerpoint/2010/main" val="160093409"/>
              </p:ext>
            </p:extLst>
          </p:nvPr>
        </p:nvGraphicFramePr>
        <p:xfrm>
          <a:off x="695686" y="1889361"/>
          <a:ext cx="9548883" cy="2512460"/>
        </p:xfrm>
        <a:graphic>
          <a:graphicData uri="http://schemas.openxmlformats.org/drawingml/2006/table">
            <a:tbl>
              <a:tblPr/>
              <a:tblGrid>
                <a:gridCol w="4968524">
                  <a:extLst>
                    <a:ext uri="{9D8B030D-6E8A-4147-A177-3AD203B41FA5}">
                      <a16:colId xmlns:a16="http://schemas.microsoft.com/office/drawing/2014/main" val="1069015321"/>
                    </a:ext>
                  </a:extLst>
                </a:gridCol>
                <a:gridCol w="2518509">
                  <a:extLst>
                    <a:ext uri="{9D8B030D-6E8A-4147-A177-3AD203B41FA5}">
                      <a16:colId xmlns:a16="http://schemas.microsoft.com/office/drawing/2014/main" val="2996388591"/>
                    </a:ext>
                  </a:extLst>
                </a:gridCol>
                <a:gridCol w="2061850">
                  <a:extLst>
                    <a:ext uri="{9D8B030D-6E8A-4147-A177-3AD203B41FA5}">
                      <a16:colId xmlns:a16="http://schemas.microsoft.com/office/drawing/2014/main" val="903591668"/>
                    </a:ext>
                  </a:extLst>
                </a:gridCol>
              </a:tblGrid>
              <a:tr h="804357">
                <a:tc rowSpan="2">
                  <a:txBody>
                    <a:bodyPr/>
                    <a:lstStyle/>
                    <a:p>
                      <a:pPr algn="ctr" fontAlgn="b"/>
                      <a:r>
                        <a:rPr lang="en-US" sz="5400" b="1" i="0" u="none" strike="noStrike" dirty="0">
                          <a:solidFill>
                            <a:srgbClr val="000000"/>
                          </a:solidFill>
                          <a:effectLst/>
                          <a:latin typeface="Calibri" panose="020F0502020204030204" pitchFamily="34" charset="0"/>
                        </a:rPr>
                        <a:t>GRADE</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gridSpan="2">
                  <a:txBody>
                    <a:bodyPr/>
                    <a:lstStyle/>
                    <a:p>
                      <a:pPr algn="ctr" fontAlgn="b"/>
                      <a:r>
                        <a:rPr lang="en-US" sz="2800" b="1" i="0" u="none" strike="noStrike" dirty="0">
                          <a:solidFill>
                            <a:srgbClr val="000000"/>
                          </a:solidFill>
                          <a:effectLst/>
                          <a:latin typeface="Calibri" panose="020F0502020204030204" pitchFamily="34" charset="0"/>
                        </a:rPr>
                        <a:t>MEAN SCORE (%)</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extLst>
                  <a:ext uri="{0D108BD9-81ED-4DB2-BD59-A6C34878D82A}">
                    <a16:rowId xmlns:a16="http://schemas.microsoft.com/office/drawing/2014/main" val="3707865159"/>
                  </a:ext>
                </a:extLst>
              </a:tr>
              <a:tr h="903746">
                <a:tc vMerge="1">
                  <a:txBody>
                    <a:bodyPr/>
                    <a:lstStyle/>
                    <a:p>
                      <a:endParaRPr lang="en-US"/>
                    </a:p>
                  </a:txBody>
                  <a:tcPr/>
                </a:tc>
                <a:tc>
                  <a:txBody>
                    <a:bodyPr/>
                    <a:lstStyle/>
                    <a:p>
                      <a:pPr algn="ctr" fontAlgn="b"/>
                      <a:r>
                        <a:rPr lang="en-US" sz="3600" b="0" i="0" u="none" strike="noStrike" dirty="0">
                          <a:solidFill>
                            <a:srgbClr val="000000"/>
                          </a:solidFill>
                          <a:effectLst/>
                          <a:latin typeface="Calibri" panose="020F0502020204030204" pitchFamily="34" charset="0"/>
                        </a:rPr>
                        <a:t>MATHS</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0" i="0" u="none" strike="noStrike" dirty="0">
                          <a:solidFill>
                            <a:srgbClr val="000000"/>
                          </a:solidFill>
                          <a:effectLst/>
                          <a:latin typeface="Calibri" panose="020F0502020204030204" pitchFamily="34" charset="0"/>
                        </a:rPr>
                        <a:t>ENGLISH</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724907"/>
                  </a:ext>
                </a:extLst>
              </a:tr>
              <a:tr h="804357">
                <a:tc>
                  <a:txBody>
                    <a:bodyPr/>
                    <a:lstStyle/>
                    <a:p>
                      <a:pPr algn="l" fontAlgn="b"/>
                      <a:r>
                        <a:rPr lang="en-US" sz="1100" b="0" i="0" u="none" strike="noStrike" dirty="0">
                          <a:solidFill>
                            <a:srgbClr val="000000"/>
                          </a:solidFill>
                          <a:effectLst/>
                          <a:latin typeface="Calibri" panose="020F0502020204030204" pitchFamily="34" charset="0"/>
                        </a:rPr>
                        <a:t>                                                                           </a:t>
                      </a:r>
                      <a:endParaRPr lang="en-US" sz="5400" b="0" i="0" u="none" strike="noStrike" dirty="0">
                        <a:solidFill>
                          <a:srgbClr val="000000"/>
                        </a:solidFill>
                        <a:effectLst/>
                        <a:latin typeface="Calibri" panose="020F0502020204030204" pitchFamily="34" charset="0"/>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3600" b="1" i="0" u="none" strike="noStrike" dirty="0">
                          <a:solidFill>
                            <a:srgbClr val="000000"/>
                          </a:solidFill>
                          <a:effectLst/>
                          <a:latin typeface="Calibri" panose="020F0502020204030204" pitchFamily="34" charset="0"/>
                        </a:rPr>
                        <a:t>46 </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600" b="1" i="0" u="none" strike="noStrike" dirty="0">
                          <a:solidFill>
                            <a:srgbClr val="000000"/>
                          </a:solidFill>
                          <a:effectLst/>
                          <a:latin typeface="Calibri" panose="020F0502020204030204" pitchFamily="34" charset="0"/>
                        </a:rPr>
                        <a:t>54</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500235"/>
                  </a:ext>
                </a:extLst>
              </a:tr>
            </a:tbl>
          </a:graphicData>
        </a:graphic>
      </p:graphicFrame>
      <p:sp>
        <p:nvSpPr>
          <p:cNvPr id="2" name="TextBox 1">
            <a:extLst>
              <a:ext uri="{FF2B5EF4-FFF2-40B4-BE49-F238E27FC236}">
                <a16:creationId xmlns:a16="http://schemas.microsoft.com/office/drawing/2014/main" id="{F4471B21-D2C7-BA5A-2B10-68B8F3B28FFD}"/>
              </a:ext>
            </a:extLst>
          </p:cNvPr>
          <p:cNvSpPr txBox="1"/>
          <p:nvPr/>
        </p:nvSpPr>
        <p:spPr>
          <a:xfrm>
            <a:off x="0" y="4848404"/>
            <a:ext cx="10940257" cy="1200329"/>
          </a:xfrm>
          <a:prstGeom prst="rect">
            <a:avLst/>
          </a:prstGeom>
          <a:noFill/>
        </p:spPr>
        <p:txBody>
          <a:bodyPr wrap="square" rtlCol="0">
            <a:spAutoFit/>
          </a:bodyPr>
          <a:lstStyle/>
          <a:p>
            <a:pPr marL="342900" indent="-342900">
              <a:buFont typeface="Wingdings" pitchFamily="2" charset="2"/>
              <a:buChar char="v"/>
            </a:pPr>
            <a:r>
              <a:rPr lang="en-GH" sz="2400" b="1" dirty="0"/>
              <a:t>According to the Education Strategic Plan 2018-2030, the targeted proficiency for pupils in P4 in Mathematics and English is supposed to be 38 and 53 respectively, by the 2025/26 Academic Year </a:t>
            </a:r>
          </a:p>
        </p:txBody>
      </p:sp>
    </p:spTree>
    <p:extLst>
      <p:ext uri="{BB962C8B-B14F-4D97-AF65-F5344CB8AC3E}">
        <p14:creationId xmlns:p14="http://schemas.microsoft.com/office/powerpoint/2010/main" val="18978098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129999" y="74604"/>
            <a:ext cx="5990246" cy="1077218"/>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rPr>
              <a:t>REGIONAL MEAN SCORE (%) </a:t>
            </a:r>
          </a:p>
          <a:p>
            <a:pPr algn="ctr"/>
            <a:r>
              <a:rPr lang="en-US" sz="3200" b="1" dirty="0">
                <a:solidFill>
                  <a:srgbClr val="FFC000"/>
                </a:solidFill>
                <a:latin typeface="Arial" panose="020B0604020202020204" pitchFamily="34" charset="0"/>
              </a:rPr>
              <a:t>ENGLISH</a:t>
            </a: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graphicFrame>
        <p:nvGraphicFramePr>
          <p:cNvPr id="8" name="Chart 7">
            <a:extLst>
              <a:ext uri="{FF2B5EF4-FFF2-40B4-BE49-F238E27FC236}">
                <a16:creationId xmlns:a16="http://schemas.microsoft.com/office/drawing/2014/main" id="{A95AE99A-EC9C-6FE4-05CE-3883C91D13B5}"/>
              </a:ext>
            </a:extLst>
          </p:cNvPr>
          <p:cNvGraphicFramePr>
            <a:graphicFrameLocks/>
          </p:cNvGraphicFramePr>
          <p:nvPr>
            <p:extLst>
              <p:ext uri="{D42A27DB-BD31-4B8C-83A1-F6EECF244321}">
                <p14:modId xmlns:p14="http://schemas.microsoft.com/office/powerpoint/2010/main" val="2144505348"/>
              </p:ext>
            </p:extLst>
          </p:nvPr>
        </p:nvGraphicFramePr>
        <p:xfrm>
          <a:off x="1290320" y="1290320"/>
          <a:ext cx="8188960" cy="481584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EFB3BB14-179D-56A2-7A52-2708CCEB57CF}"/>
              </a:ext>
            </a:extLst>
          </p:cNvPr>
          <p:cNvCxnSpPr>
            <a:cxnSpLocks/>
          </p:cNvCxnSpPr>
          <p:nvPr/>
        </p:nvCxnSpPr>
        <p:spPr>
          <a:xfrm>
            <a:off x="1832053" y="2826452"/>
            <a:ext cx="6959154" cy="0"/>
          </a:xfrm>
          <a:prstGeom prst="line">
            <a:avLst/>
          </a:prstGeom>
          <a:ln w="22225" cap="flat" cmpd="sng" algn="ctr">
            <a:solidFill>
              <a:srgbClr val="002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2F0B6E74-104E-3BE4-0EF9-BF46FC2AA0C2}"/>
              </a:ext>
            </a:extLst>
          </p:cNvPr>
          <p:cNvSpPr txBox="1"/>
          <p:nvPr/>
        </p:nvSpPr>
        <p:spPr>
          <a:xfrm>
            <a:off x="8769143" y="2687952"/>
            <a:ext cx="1542527" cy="276999"/>
          </a:xfrm>
          <a:prstGeom prst="rect">
            <a:avLst/>
          </a:prstGeom>
          <a:noFill/>
        </p:spPr>
        <p:txBody>
          <a:bodyPr wrap="square" rtlCol="0">
            <a:spAutoFit/>
          </a:bodyPr>
          <a:lstStyle/>
          <a:p>
            <a:r>
              <a:rPr lang="en-GH" sz="1200" b="1" dirty="0">
                <a:solidFill>
                  <a:srgbClr val="FF0000"/>
                </a:solidFill>
              </a:rPr>
              <a:t>National Mean Score </a:t>
            </a:r>
          </a:p>
        </p:txBody>
      </p:sp>
    </p:spTree>
    <p:extLst>
      <p:ext uri="{BB962C8B-B14F-4D97-AF65-F5344CB8AC3E}">
        <p14:creationId xmlns:p14="http://schemas.microsoft.com/office/powerpoint/2010/main" val="123371869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514729" y="-4422"/>
            <a:ext cx="6820525" cy="1077218"/>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rPr>
              <a:t>REGIONAL MEAN SCORE (%) </a:t>
            </a:r>
            <a:r>
              <a:rPr lang="en-US" sz="3200" b="1" dirty="0">
                <a:solidFill>
                  <a:srgbClr val="FFC000"/>
                </a:solidFill>
                <a:latin typeface="Arial" panose="020B0604020202020204" pitchFamily="34" charset="0"/>
              </a:rPr>
              <a:t>MATHEMATICS</a:t>
            </a:r>
          </a:p>
        </p:txBody>
      </p:sp>
      <p:grpSp>
        <p:nvGrpSpPr>
          <p:cNvPr id="5" name="Group 4">
            <a:extLst>
              <a:ext uri="{FF2B5EF4-FFF2-40B4-BE49-F238E27FC236}">
                <a16:creationId xmlns:a16="http://schemas.microsoft.com/office/drawing/2014/main" id="{FD845433-4179-11CC-15D5-59880AFDE8D0}"/>
              </a:ext>
            </a:extLst>
          </p:cNvPr>
          <p:cNvGrpSpPr/>
          <p:nvPr/>
        </p:nvGrpSpPr>
        <p:grpSpPr>
          <a:xfrm>
            <a:off x="1229193" y="1259840"/>
            <a:ext cx="9060175" cy="4755889"/>
            <a:chOff x="1229193" y="1259840"/>
            <a:chExt cx="9060175" cy="4755889"/>
          </a:xfrm>
        </p:grpSpPr>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graphicFrame>
          <p:nvGraphicFramePr>
            <p:cNvPr id="6" name="Chart 5">
              <a:extLst>
                <a:ext uri="{FF2B5EF4-FFF2-40B4-BE49-F238E27FC236}">
                  <a16:creationId xmlns:a16="http://schemas.microsoft.com/office/drawing/2014/main" id="{31384B5C-B366-5FAA-2D08-7CFC275FF11E}"/>
                </a:ext>
              </a:extLst>
            </p:cNvPr>
            <p:cNvGraphicFramePr>
              <a:graphicFrameLocks/>
            </p:cNvGraphicFramePr>
            <p:nvPr>
              <p:extLst>
                <p:ext uri="{D42A27DB-BD31-4B8C-83A1-F6EECF244321}">
                  <p14:modId xmlns:p14="http://schemas.microsoft.com/office/powerpoint/2010/main" val="1431894118"/>
                </p:ext>
              </p:extLst>
            </p:nvPr>
          </p:nvGraphicFramePr>
          <p:xfrm>
            <a:off x="1413924" y="1259840"/>
            <a:ext cx="8403599" cy="4755889"/>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EFB3BB14-179D-56A2-7A52-2708CCEB57CF}"/>
                </a:ext>
              </a:extLst>
            </p:cNvPr>
            <p:cNvCxnSpPr>
              <a:cxnSpLocks/>
            </p:cNvCxnSpPr>
            <p:nvPr/>
          </p:nvCxnSpPr>
          <p:spPr>
            <a:xfrm>
              <a:off x="1998450" y="2951362"/>
              <a:ext cx="6794676" cy="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6B68FF9D-F118-94C8-7252-C30370561722}"/>
                </a:ext>
              </a:extLst>
            </p:cNvPr>
            <p:cNvSpPr txBox="1"/>
            <p:nvPr/>
          </p:nvSpPr>
          <p:spPr>
            <a:xfrm>
              <a:off x="8746841" y="2777160"/>
              <a:ext cx="1542527" cy="276999"/>
            </a:xfrm>
            <a:prstGeom prst="rect">
              <a:avLst/>
            </a:prstGeom>
            <a:noFill/>
          </p:spPr>
          <p:txBody>
            <a:bodyPr wrap="square" rtlCol="0">
              <a:spAutoFit/>
            </a:bodyPr>
            <a:lstStyle/>
            <a:p>
              <a:r>
                <a:rPr lang="en-GH" sz="1200" b="1" dirty="0">
                  <a:solidFill>
                    <a:srgbClr val="FF0000"/>
                  </a:solidFill>
                </a:rPr>
                <a:t>National Mean Score</a:t>
              </a:r>
            </a:p>
          </p:txBody>
        </p:sp>
      </p:grpSp>
    </p:spTree>
    <p:extLst>
      <p:ext uri="{BB962C8B-B14F-4D97-AF65-F5344CB8AC3E}">
        <p14:creationId xmlns:p14="http://schemas.microsoft.com/office/powerpoint/2010/main" val="261851946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7" name="TextBox 6">
            <a:extLst>
              <a:ext uri="{FF2B5EF4-FFF2-40B4-BE49-F238E27FC236}">
                <a16:creationId xmlns:a16="http://schemas.microsoft.com/office/drawing/2014/main" id="{C1E6AA97-DE41-3E5C-FFD3-0A70AF80CA98}"/>
              </a:ext>
            </a:extLst>
          </p:cNvPr>
          <p:cNvSpPr txBox="1"/>
          <p:nvPr/>
        </p:nvSpPr>
        <p:spPr>
          <a:xfrm>
            <a:off x="1658991" y="2290517"/>
            <a:ext cx="8638041" cy="1754326"/>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rPr>
              <a:t>NATIONAL PERFORMANCE</a:t>
            </a:r>
          </a:p>
        </p:txBody>
      </p:sp>
    </p:spTree>
    <p:extLst>
      <p:ext uri="{BB962C8B-B14F-4D97-AF65-F5344CB8AC3E}">
        <p14:creationId xmlns:p14="http://schemas.microsoft.com/office/powerpoint/2010/main" val="67100597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791736" y="1255445"/>
            <a:ext cx="11105557" cy="1567993"/>
          </a:xfrm>
          <a:prstGeom prst="rect">
            <a:avLst/>
          </a:prstGeom>
          <a:noFill/>
        </p:spPr>
        <p:txBody>
          <a:bodyPr wrap="square" rtlCol="0">
            <a:spAutoFit/>
          </a:bodyPr>
          <a:lstStyle/>
          <a:p>
            <a:pPr>
              <a:lnSpc>
                <a:spcPct val="150000"/>
              </a:lnSpc>
            </a:pPr>
            <a:r>
              <a:rPr lang="en-US" sz="3400" dirty="0">
                <a:latin typeface="Times New Roman" panose="02020603050405020304" pitchFamily="18" charset="0"/>
                <a:cs typeface="Times New Roman" panose="02020603050405020304" pitchFamily="18" charset="0"/>
              </a:rPr>
              <a:t>In general, the performance of the pupils in English was </a:t>
            </a:r>
            <a:r>
              <a:rPr lang="en-US" sz="3400" b="1" dirty="0">
                <a:latin typeface="Times New Roman" panose="02020603050405020304" pitchFamily="18" charset="0"/>
                <a:cs typeface="Times New Roman" panose="02020603050405020304" pitchFamily="18" charset="0"/>
              </a:rPr>
              <a:t>fairly better </a:t>
            </a:r>
            <a:r>
              <a:rPr lang="en-US" sz="3400" dirty="0">
                <a:latin typeface="Times New Roman" panose="02020603050405020304" pitchFamily="18" charset="0"/>
                <a:cs typeface="Times New Roman" panose="02020603050405020304" pitchFamily="18" charset="0"/>
              </a:rPr>
              <a:t>than in Mathematics </a:t>
            </a:r>
          </a:p>
        </p:txBody>
      </p:sp>
      <p:sp>
        <p:nvSpPr>
          <p:cNvPr id="10" name="Oval 9">
            <a:extLst>
              <a:ext uri="{FF2B5EF4-FFF2-40B4-BE49-F238E27FC236}">
                <a16:creationId xmlns:a16="http://schemas.microsoft.com/office/drawing/2014/main" id="{3008E1A8-6791-2D86-91EF-C813E60F0ECD}"/>
              </a:ext>
            </a:extLst>
          </p:cNvPr>
          <p:cNvSpPr/>
          <p:nvPr/>
        </p:nvSpPr>
        <p:spPr>
          <a:xfrm>
            <a:off x="278545" y="1611126"/>
            <a:ext cx="446049" cy="4526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11" name="5-point Star 10">
            <a:extLst>
              <a:ext uri="{FF2B5EF4-FFF2-40B4-BE49-F238E27FC236}">
                <a16:creationId xmlns:a16="http://schemas.microsoft.com/office/drawing/2014/main" id="{FBB7A158-0632-807D-0193-7483FD7699C5}"/>
              </a:ext>
            </a:extLst>
          </p:cNvPr>
          <p:cNvSpPr/>
          <p:nvPr/>
        </p:nvSpPr>
        <p:spPr>
          <a:xfrm>
            <a:off x="396936" y="1679152"/>
            <a:ext cx="250986" cy="24052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2" name="Rectangle 1">
            <a:extLst>
              <a:ext uri="{FF2B5EF4-FFF2-40B4-BE49-F238E27FC236}">
                <a16:creationId xmlns:a16="http://schemas.microsoft.com/office/drawing/2014/main" id="{030760D7-21E5-AA0B-6A1A-121E4D86EFB2}"/>
              </a:ext>
            </a:extLst>
          </p:cNvPr>
          <p:cNvSpPr/>
          <p:nvPr/>
        </p:nvSpPr>
        <p:spPr>
          <a:xfrm>
            <a:off x="724594" y="3428507"/>
            <a:ext cx="10995103" cy="156966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That is, </a:t>
            </a:r>
            <a:r>
              <a:rPr lang="en-US" sz="3200" b="1" dirty="0">
                <a:latin typeface="Times New Roman" panose="02020603050405020304" pitchFamily="18" charset="0"/>
                <a:cs typeface="Times New Roman" panose="02020603050405020304" pitchFamily="18" charset="0"/>
              </a:rPr>
              <a:t>50% </a:t>
            </a:r>
            <a:r>
              <a:rPr lang="en-US" sz="3200" dirty="0">
                <a:latin typeface="Times New Roman" panose="02020603050405020304" pitchFamily="18" charset="0"/>
                <a:cs typeface="Times New Roman" panose="02020603050405020304" pitchFamily="18" charset="0"/>
              </a:rPr>
              <a:t>of the pupils were </a:t>
            </a:r>
            <a:r>
              <a:rPr lang="en-US" sz="3200" b="1" dirty="0">
                <a:latin typeface="Times New Roman" panose="02020603050405020304" pitchFamily="18" charset="0"/>
                <a:cs typeface="Times New Roman" panose="02020603050405020304" pitchFamily="18" charset="0"/>
              </a:rPr>
              <a:t>Below Basic</a:t>
            </a:r>
            <a:r>
              <a:rPr lang="en-US" sz="3200" dirty="0">
                <a:latin typeface="Times New Roman" panose="02020603050405020304" pitchFamily="18" charset="0"/>
                <a:cs typeface="Times New Roman" panose="02020603050405020304" pitchFamily="18" charset="0"/>
              </a:rPr>
              <a:t> level in English, while the other </a:t>
            </a:r>
            <a:r>
              <a:rPr lang="en-US" sz="3200" b="1" dirty="0">
                <a:latin typeface="Times New Roman" panose="02020603050405020304" pitchFamily="18" charset="0"/>
                <a:cs typeface="Times New Roman" panose="02020603050405020304" pitchFamily="18" charset="0"/>
              </a:rPr>
              <a:t>50% </a:t>
            </a:r>
            <a:r>
              <a:rPr lang="en-US" sz="3200" dirty="0">
                <a:latin typeface="Times New Roman" panose="02020603050405020304" pitchFamily="18" charset="0"/>
                <a:cs typeface="Times New Roman" panose="02020603050405020304" pitchFamily="18" charset="0"/>
              </a:rPr>
              <a:t>were made up of the </a:t>
            </a:r>
            <a:r>
              <a:rPr lang="en-US" sz="3200" b="1" dirty="0">
                <a:latin typeface="Times New Roman" panose="02020603050405020304" pitchFamily="18" charset="0"/>
                <a:cs typeface="Times New Roman" panose="02020603050405020304" pitchFamily="18" charset="0"/>
              </a:rPr>
              <a:t>Basic</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Proficient</a:t>
            </a:r>
            <a:r>
              <a:rPr lang="en-US" sz="3200" dirty="0">
                <a:latin typeface="Times New Roman" panose="02020603050405020304" pitchFamily="18" charset="0"/>
                <a:cs typeface="Times New Roman" panose="02020603050405020304" pitchFamily="18" charset="0"/>
              </a:rPr>
              <a:t> and </a:t>
            </a:r>
            <a:r>
              <a:rPr lang="en-US" sz="3200" b="1" dirty="0">
                <a:latin typeface="Times New Roman" panose="02020603050405020304" pitchFamily="18" charset="0"/>
                <a:cs typeface="Times New Roman" panose="02020603050405020304" pitchFamily="18" charset="0"/>
              </a:rPr>
              <a:t>Advanced</a:t>
            </a:r>
            <a:endParaRPr lang="en-GH" sz="3200" dirty="0"/>
          </a:p>
        </p:txBody>
      </p:sp>
      <p:sp>
        <p:nvSpPr>
          <p:cNvPr id="14" name="Oval 13">
            <a:extLst>
              <a:ext uri="{FF2B5EF4-FFF2-40B4-BE49-F238E27FC236}">
                <a16:creationId xmlns:a16="http://schemas.microsoft.com/office/drawing/2014/main" id="{6712ED49-C041-F7C0-1ACB-53A88BF972EB}"/>
              </a:ext>
            </a:extLst>
          </p:cNvPr>
          <p:cNvSpPr/>
          <p:nvPr/>
        </p:nvSpPr>
        <p:spPr>
          <a:xfrm>
            <a:off x="278545" y="3606835"/>
            <a:ext cx="446049" cy="45260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15" name="5-point Star 14">
            <a:extLst>
              <a:ext uri="{FF2B5EF4-FFF2-40B4-BE49-F238E27FC236}">
                <a16:creationId xmlns:a16="http://schemas.microsoft.com/office/drawing/2014/main" id="{8E5641A7-9CF3-2615-AF98-794A040A7015}"/>
              </a:ext>
            </a:extLst>
          </p:cNvPr>
          <p:cNvSpPr/>
          <p:nvPr/>
        </p:nvSpPr>
        <p:spPr>
          <a:xfrm>
            <a:off x="396936" y="3674861"/>
            <a:ext cx="250986" cy="24052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16" name="TextBox 15">
            <a:extLst>
              <a:ext uri="{FF2B5EF4-FFF2-40B4-BE49-F238E27FC236}">
                <a16:creationId xmlns:a16="http://schemas.microsoft.com/office/drawing/2014/main" id="{197EBCBA-F018-8C39-D8A7-6928706F953F}"/>
              </a:ext>
            </a:extLst>
          </p:cNvPr>
          <p:cNvSpPr txBox="1"/>
          <p:nvPr/>
        </p:nvSpPr>
        <p:spPr>
          <a:xfrm>
            <a:off x="174171" y="35243"/>
            <a:ext cx="5965366"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PERFORMANCE STANDARDS </a:t>
            </a:r>
            <a:r>
              <a:rPr lang="en-US" sz="3200" b="1" dirty="0">
                <a:solidFill>
                  <a:srgbClr val="FFC000"/>
                </a:solidFill>
                <a:latin typeface="Times New Roman" panose="02020603050405020304" pitchFamily="18" charset="0"/>
                <a:cs typeface="Times New Roman" panose="02020603050405020304" pitchFamily="18" charset="0"/>
              </a:rPr>
              <a:t>(ENGLISH)</a:t>
            </a:r>
          </a:p>
        </p:txBody>
      </p:sp>
    </p:spTree>
    <p:extLst>
      <p:ext uri="{BB962C8B-B14F-4D97-AF65-F5344CB8AC3E}">
        <p14:creationId xmlns:p14="http://schemas.microsoft.com/office/powerpoint/2010/main" val="303302709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graphicFrame>
        <p:nvGraphicFramePr>
          <p:cNvPr id="6" name="Chart 5">
            <a:extLst>
              <a:ext uri="{FF2B5EF4-FFF2-40B4-BE49-F238E27FC236}">
                <a16:creationId xmlns:a16="http://schemas.microsoft.com/office/drawing/2014/main" id="{B4EFEBDD-F401-48F7-9547-2145491296C7}"/>
              </a:ext>
            </a:extLst>
          </p:cNvPr>
          <p:cNvGraphicFramePr>
            <a:graphicFrameLocks/>
          </p:cNvGraphicFramePr>
          <p:nvPr>
            <p:extLst>
              <p:ext uri="{D42A27DB-BD31-4B8C-83A1-F6EECF244321}">
                <p14:modId xmlns:p14="http://schemas.microsoft.com/office/powerpoint/2010/main" val="3621107370"/>
              </p:ext>
            </p:extLst>
          </p:nvPr>
        </p:nvGraphicFramePr>
        <p:xfrm>
          <a:off x="1445196" y="1077218"/>
          <a:ext cx="8831914" cy="53326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92CFF07-1FC2-6095-22E7-D91390747DB1}"/>
              </a:ext>
            </a:extLst>
          </p:cNvPr>
          <p:cNvSpPr txBox="1"/>
          <p:nvPr/>
        </p:nvSpPr>
        <p:spPr>
          <a:xfrm>
            <a:off x="174171" y="35243"/>
            <a:ext cx="5965366"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PERFORMANCE STANDARDS </a:t>
            </a:r>
            <a:r>
              <a:rPr lang="en-US" sz="3200" b="1" dirty="0">
                <a:solidFill>
                  <a:srgbClr val="FFC000"/>
                </a:solidFill>
                <a:latin typeface="Times New Roman" panose="02020603050405020304" pitchFamily="18" charset="0"/>
                <a:cs typeface="Times New Roman" panose="02020603050405020304" pitchFamily="18" charset="0"/>
              </a:rPr>
              <a:t>(ENGLISH)</a:t>
            </a:r>
          </a:p>
        </p:txBody>
      </p:sp>
      <p:graphicFrame>
        <p:nvGraphicFramePr>
          <p:cNvPr id="10" name="Chart 9">
            <a:extLst>
              <a:ext uri="{FF2B5EF4-FFF2-40B4-BE49-F238E27FC236}">
                <a16:creationId xmlns:a16="http://schemas.microsoft.com/office/drawing/2014/main" id="{B4EFEBDD-F401-48F7-9547-2145491296C7}"/>
              </a:ext>
            </a:extLst>
          </p:cNvPr>
          <p:cNvGraphicFramePr>
            <a:graphicFrameLocks/>
          </p:cNvGraphicFramePr>
          <p:nvPr>
            <p:extLst>
              <p:ext uri="{D42A27DB-BD31-4B8C-83A1-F6EECF244321}">
                <p14:modId xmlns:p14="http://schemas.microsoft.com/office/powerpoint/2010/main" val="4024953958"/>
              </p:ext>
            </p:extLst>
          </p:nvPr>
        </p:nvGraphicFramePr>
        <p:xfrm>
          <a:off x="1229193" y="1271239"/>
          <a:ext cx="7425788" cy="5044597"/>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a:extLst>
              <a:ext uri="{FF2B5EF4-FFF2-40B4-BE49-F238E27FC236}">
                <a16:creationId xmlns:a16="http://schemas.microsoft.com/office/drawing/2014/main" id="{18E15D80-0272-2B47-9EA3-2778125A6CBE}"/>
              </a:ext>
            </a:extLst>
          </p:cNvPr>
          <p:cNvGrpSpPr/>
          <p:nvPr/>
        </p:nvGrpSpPr>
        <p:grpSpPr>
          <a:xfrm>
            <a:off x="8469540" y="2986715"/>
            <a:ext cx="1229193" cy="1167114"/>
            <a:chOff x="8870984" y="2429154"/>
            <a:chExt cx="1229193" cy="1167114"/>
          </a:xfrm>
        </p:grpSpPr>
        <p:sp>
          <p:nvSpPr>
            <p:cNvPr id="5" name="TextBox 4">
              <a:extLst>
                <a:ext uri="{FF2B5EF4-FFF2-40B4-BE49-F238E27FC236}">
                  <a16:creationId xmlns:a16="http://schemas.microsoft.com/office/drawing/2014/main" id="{84C0090D-8ED1-8B42-8FFE-CF95D8D39E2A}"/>
                </a:ext>
              </a:extLst>
            </p:cNvPr>
            <p:cNvSpPr txBox="1"/>
            <p:nvPr/>
          </p:nvSpPr>
          <p:spPr>
            <a:xfrm>
              <a:off x="8997761" y="2429154"/>
              <a:ext cx="1102416" cy="1167114"/>
            </a:xfrm>
            <a:prstGeom prst="rect">
              <a:avLst/>
            </a:prstGeom>
            <a:noFill/>
          </p:spPr>
          <p:txBody>
            <a:bodyPr wrap="square" rtlCol="0">
              <a:spAutoFit/>
            </a:bodyPr>
            <a:lstStyle/>
            <a:p>
              <a:pPr>
                <a:lnSpc>
                  <a:spcPct val="150000"/>
                </a:lnSpc>
              </a:pPr>
              <a:r>
                <a:rPr lang="en-US" sz="1200" b="1" dirty="0">
                  <a:latin typeface="Times New Roman" panose="02020603050405020304" pitchFamily="18" charset="0"/>
                  <a:cs typeface="Times New Roman" panose="02020603050405020304" pitchFamily="18" charset="0"/>
                </a:rPr>
                <a:t>Advanced</a:t>
              </a:r>
            </a:p>
            <a:p>
              <a:pPr>
                <a:lnSpc>
                  <a:spcPct val="150000"/>
                </a:lnSpc>
              </a:pPr>
              <a:r>
                <a:rPr lang="en-US" sz="1200" b="1" dirty="0">
                  <a:latin typeface="Times New Roman" panose="02020603050405020304" pitchFamily="18" charset="0"/>
                  <a:cs typeface="Times New Roman" panose="02020603050405020304" pitchFamily="18" charset="0"/>
                </a:rPr>
                <a:t>Proficient</a:t>
              </a:r>
            </a:p>
            <a:p>
              <a:pPr>
                <a:lnSpc>
                  <a:spcPct val="150000"/>
                </a:lnSpc>
              </a:pPr>
              <a:r>
                <a:rPr lang="en-US" sz="1200" b="1" dirty="0">
                  <a:latin typeface="Times New Roman" panose="02020603050405020304" pitchFamily="18" charset="0"/>
                  <a:cs typeface="Times New Roman" panose="02020603050405020304" pitchFamily="18" charset="0"/>
                </a:rPr>
                <a:t>Basic</a:t>
              </a:r>
            </a:p>
            <a:p>
              <a:pPr>
                <a:lnSpc>
                  <a:spcPct val="150000"/>
                </a:lnSpc>
              </a:pPr>
              <a:r>
                <a:rPr lang="en-US" sz="1200" b="1" dirty="0">
                  <a:latin typeface="Times New Roman" panose="02020603050405020304" pitchFamily="18" charset="0"/>
                  <a:cs typeface="Times New Roman" panose="02020603050405020304" pitchFamily="18" charset="0"/>
                </a:rPr>
                <a:t>Below Basic</a:t>
              </a:r>
            </a:p>
          </p:txBody>
        </p:sp>
        <p:sp>
          <p:nvSpPr>
            <p:cNvPr id="2" name="Rectangle 1">
              <a:extLst>
                <a:ext uri="{FF2B5EF4-FFF2-40B4-BE49-F238E27FC236}">
                  <a16:creationId xmlns:a16="http://schemas.microsoft.com/office/drawing/2014/main" id="{621C3CAF-F813-1CA1-3D83-08527B0E050D}"/>
                </a:ext>
              </a:extLst>
            </p:cNvPr>
            <p:cNvSpPr/>
            <p:nvPr/>
          </p:nvSpPr>
          <p:spPr>
            <a:xfrm>
              <a:off x="8870984" y="2564780"/>
              <a:ext cx="183806" cy="1784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9" name="Rectangle 8">
              <a:extLst>
                <a:ext uri="{FF2B5EF4-FFF2-40B4-BE49-F238E27FC236}">
                  <a16:creationId xmlns:a16="http://schemas.microsoft.com/office/drawing/2014/main" id="{E03D5274-5FE7-6717-F54E-8A69A24E383E}"/>
                </a:ext>
              </a:extLst>
            </p:cNvPr>
            <p:cNvSpPr/>
            <p:nvPr/>
          </p:nvSpPr>
          <p:spPr>
            <a:xfrm>
              <a:off x="8879442" y="2832407"/>
              <a:ext cx="183806" cy="1784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11" name="Rectangle 10">
              <a:extLst>
                <a:ext uri="{FF2B5EF4-FFF2-40B4-BE49-F238E27FC236}">
                  <a16:creationId xmlns:a16="http://schemas.microsoft.com/office/drawing/2014/main" id="{9C1B7BC3-7F19-8752-1289-7D660DA883FA}"/>
                </a:ext>
              </a:extLst>
            </p:cNvPr>
            <p:cNvSpPr/>
            <p:nvPr/>
          </p:nvSpPr>
          <p:spPr>
            <a:xfrm>
              <a:off x="8870984" y="3090178"/>
              <a:ext cx="183806" cy="178420"/>
            </a:xfrm>
            <a:prstGeom prst="rect">
              <a:avLst/>
            </a:prstGeom>
            <a:solidFill>
              <a:srgbClr val="FFE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12" name="Rectangle 11">
              <a:extLst>
                <a:ext uri="{FF2B5EF4-FFF2-40B4-BE49-F238E27FC236}">
                  <a16:creationId xmlns:a16="http://schemas.microsoft.com/office/drawing/2014/main" id="{3743BE53-B3D4-6A46-085D-C087CDF98174}"/>
                </a:ext>
              </a:extLst>
            </p:cNvPr>
            <p:cNvSpPr/>
            <p:nvPr/>
          </p:nvSpPr>
          <p:spPr>
            <a:xfrm>
              <a:off x="8870984" y="3339790"/>
              <a:ext cx="183806" cy="1784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grpSp>
    </p:spTree>
    <p:extLst>
      <p:ext uri="{BB962C8B-B14F-4D97-AF65-F5344CB8AC3E}">
        <p14:creationId xmlns:p14="http://schemas.microsoft.com/office/powerpoint/2010/main" val="349596451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1229193" y="1633928"/>
            <a:ext cx="10496641" cy="1307537"/>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The findings also indicated that primary school pupils were </a:t>
            </a:r>
            <a:r>
              <a:rPr lang="en-US" sz="2800" b="1" dirty="0">
                <a:latin typeface="Times New Roman" panose="02020603050405020304" pitchFamily="18" charset="0"/>
                <a:cs typeface="Times New Roman" panose="02020603050405020304" pitchFamily="18" charset="0"/>
              </a:rPr>
              <a:t>seriously challenged </a:t>
            </a:r>
            <a:r>
              <a:rPr lang="en-US" sz="2800" dirty="0">
                <a:latin typeface="Times New Roman" panose="02020603050405020304" pitchFamily="18" charset="0"/>
                <a:cs typeface="Times New Roman" panose="02020603050405020304" pitchFamily="18" charset="0"/>
              </a:rPr>
              <a:t>in Mathematics. </a:t>
            </a:r>
          </a:p>
        </p:txBody>
      </p:sp>
      <p:sp>
        <p:nvSpPr>
          <p:cNvPr id="3" name="Rectangle 2">
            <a:extLst>
              <a:ext uri="{FF2B5EF4-FFF2-40B4-BE49-F238E27FC236}">
                <a16:creationId xmlns:a16="http://schemas.microsoft.com/office/drawing/2014/main" id="{AA548070-2CCD-5034-4613-10DE14CD3357}"/>
              </a:ext>
            </a:extLst>
          </p:cNvPr>
          <p:cNvSpPr/>
          <p:nvPr/>
        </p:nvSpPr>
        <p:spPr>
          <a:xfrm>
            <a:off x="1321558" y="3549785"/>
            <a:ext cx="10397973" cy="1490664"/>
          </a:xfrm>
          <a:prstGeom prst="rect">
            <a:avLst/>
          </a:prstGeom>
        </p:spPr>
        <p:txBody>
          <a:bodyPr wrap="square">
            <a:spAutoFit/>
          </a:bodyPr>
          <a:lstStyle/>
          <a:p>
            <a:pPr>
              <a:lnSpc>
                <a:spcPct val="150000"/>
              </a:lnSpc>
            </a:pPr>
            <a:r>
              <a:rPr lang="en-US" sz="3200" b="1" dirty="0">
                <a:latin typeface="Times New Roman" panose="02020603050405020304" pitchFamily="18" charset="0"/>
                <a:cs typeface="Times New Roman" panose="02020603050405020304" pitchFamily="18" charset="0"/>
              </a:rPr>
              <a:t>62% </a:t>
            </a:r>
            <a:r>
              <a:rPr lang="en-US" sz="3200" dirty="0">
                <a:latin typeface="Times New Roman" panose="02020603050405020304" pitchFamily="18" charset="0"/>
                <a:cs typeface="Times New Roman" panose="02020603050405020304" pitchFamily="18" charset="0"/>
              </a:rPr>
              <a:t>of the pupils were </a:t>
            </a:r>
            <a:r>
              <a:rPr lang="en-US" sz="3200" b="1" dirty="0">
                <a:latin typeface="Times New Roman" panose="02020603050405020304" pitchFamily="18" charset="0"/>
                <a:cs typeface="Times New Roman" panose="02020603050405020304" pitchFamily="18" charset="0"/>
              </a:rPr>
              <a:t>Below Basic</a:t>
            </a:r>
            <a:r>
              <a:rPr lang="en-US" sz="3200" dirty="0">
                <a:latin typeface="Times New Roman" panose="02020603050405020304" pitchFamily="18" charset="0"/>
                <a:cs typeface="Times New Roman" panose="02020603050405020304" pitchFamily="18" charset="0"/>
              </a:rPr>
              <a:t> level while the other </a:t>
            </a:r>
            <a:r>
              <a:rPr lang="en-US" sz="3200" b="1" dirty="0">
                <a:latin typeface="Times New Roman" panose="02020603050405020304" pitchFamily="18" charset="0"/>
                <a:cs typeface="Times New Roman" panose="02020603050405020304" pitchFamily="18" charset="0"/>
              </a:rPr>
              <a:t>38% </a:t>
            </a:r>
            <a:r>
              <a:rPr lang="en-US" sz="3200" dirty="0">
                <a:latin typeface="Times New Roman" panose="02020603050405020304" pitchFamily="18" charset="0"/>
                <a:cs typeface="Times New Roman" panose="02020603050405020304" pitchFamily="18" charset="0"/>
              </a:rPr>
              <a:t>were made up of the </a:t>
            </a:r>
            <a:r>
              <a:rPr lang="en-US" sz="3200" b="1" dirty="0">
                <a:latin typeface="Times New Roman" panose="02020603050405020304" pitchFamily="18" charset="0"/>
                <a:cs typeface="Times New Roman" panose="02020603050405020304" pitchFamily="18" charset="0"/>
              </a:rPr>
              <a:t>Basic</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Proficient</a:t>
            </a:r>
            <a:r>
              <a:rPr lang="en-US" sz="3200" dirty="0">
                <a:latin typeface="Times New Roman" panose="02020603050405020304" pitchFamily="18" charset="0"/>
                <a:cs typeface="Times New Roman" panose="02020603050405020304" pitchFamily="18" charset="0"/>
              </a:rPr>
              <a:t> and </a:t>
            </a:r>
            <a:r>
              <a:rPr lang="en-US" sz="3200" b="1" dirty="0">
                <a:latin typeface="Times New Roman" panose="02020603050405020304" pitchFamily="18" charset="0"/>
                <a:cs typeface="Times New Roman" panose="02020603050405020304" pitchFamily="18" charset="0"/>
              </a:rPr>
              <a:t>Advanced.</a:t>
            </a:r>
            <a:endParaRPr lang="en-GH" sz="3200" dirty="0"/>
          </a:p>
        </p:txBody>
      </p:sp>
      <p:sp>
        <p:nvSpPr>
          <p:cNvPr id="7" name="Oval 6">
            <a:extLst>
              <a:ext uri="{FF2B5EF4-FFF2-40B4-BE49-F238E27FC236}">
                <a16:creationId xmlns:a16="http://schemas.microsoft.com/office/drawing/2014/main" id="{130EB342-5B79-BE1B-7471-2D3F1E6CC0E0}"/>
              </a:ext>
            </a:extLst>
          </p:cNvPr>
          <p:cNvSpPr/>
          <p:nvPr/>
        </p:nvSpPr>
        <p:spPr>
          <a:xfrm>
            <a:off x="590519" y="2052191"/>
            <a:ext cx="446049" cy="4526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8" name="5-point Star 7">
            <a:extLst>
              <a:ext uri="{FF2B5EF4-FFF2-40B4-BE49-F238E27FC236}">
                <a16:creationId xmlns:a16="http://schemas.microsoft.com/office/drawing/2014/main" id="{5819F3AF-D8D1-3E8C-0EF6-834E89C3BEAD}"/>
              </a:ext>
            </a:extLst>
          </p:cNvPr>
          <p:cNvSpPr/>
          <p:nvPr/>
        </p:nvSpPr>
        <p:spPr>
          <a:xfrm>
            <a:off x="708910" y="2120217"/>
            <a:ext cx="250986" cy="24052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9" name="Oval 8">
            <a:extLst>
              <a:ext uri="{FF2B5EF4-FFF2-40B4-BE49-F238E27FC236}">
                <a16:creationId xmlns:a16="http://schemas.microsoft.com/office/drawing/2014/main" id="{52D6272B-E240-1B22-2B3B-50940006960F}"/>
              </a:ext>
            </a:extLst>
          </p:cNvPr>
          <p:cNvSpPr/>
          <p:nvPr/>
        </p:nvSpPr>
        <p:spPr>
          <a:xfrm>
            <a:off x="590519" y="4047900"/>
            <a:ext cx="446049" cy="45260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10" name="5-point Star 9">
            <a:extLst>
              <a:ext uri="{FF2B5EF4-FFF2-40B4-BE49-F238E27FC236}">
                <a16:creationId xmlns:a16="http://schemas.microsoft.com/office/drawing/2014/main" id="{68DE9584-8E25-BF85-9409-760E9CF31643}"/>
              </a:ext>
            </a:extLst>
          </p:cNvPr>
          <p:cNvSpPr/>
          <p:nvPr/>
        </p:nvSpPr>
        <p:spPr>
          <a:xfrm>
            <a:off x="708910" y="4115926"/>
            <a:ext cx="250986" cy="24052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11" name="TextBox 10">
            <a:extLst>
              <a:ext uri="{FF2B5EF4-FFF2-40B4-BE49-F238E27FC236}">
                <a16:creationId xmlns:a16="http://schemas.microsoft.com/office/drawing/2014/main" id="{121CF346-6BA6-6DF6-B56C-AD739C7C1AE8}"/>
              </a:ext>
            </a:extLst>
          </p:cNvPr>
          <p:cNvSpPr txBox="1"/>
          <p:nvPr/>
        </p:nvSpPr>
        <p:spPr>
          <a:xfrm>
            <a:off x="174171" y="35243"/>
            <a:ext cx="5965366"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PERFORMANCE STANDARDS </a:t>
            </a:r>
            <a:r>
              <a:rPr lang="en-US" sz="3200" b="1" dirty="0">
                <a:solidFill>
                  <a:srgbClr val="FFC000"/>
                </a:solidFill>
                <a:latin typeface="Times New Roman" panose="02020603050405020304" pitchFamily="18" charset="0"/>
                <a:cs typeface="Times New Roman" panose="02020603050405020304" pitchFamily="18" charset="0"/>
              </a:rPr>
              <a:t>(MATHEMATICS)</a:t>
            </a:r>
          </a:p>
        </p:txBody>
      </p:sp>
    </p:spTree>
    <p:extLst>
      <p:ext uri="{BB962C8B-B14F-4D97-AF65-F5344CB8AC3E}">
        <p14:creationId xmlns:p14="http://schemas.microsoft.com/office/powerpoint/2010/main" val="342007355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693"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0" y="144101"/>
            <a:ext cx="6193970"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PERFORMANCE STANDARDS </a:t>
            </a:r>
            <a:r>
              <a:rPr lang="en-US" sz="3200" b="1" dirty="0">
                <a:solidFill>
                  <a:srgbClr val="FFC000"/>
                </a:solidFill>
                <a:latin typeface="Times New Roman" panose="02020603050405020304" pitchFamily="18" charset="0"/>
                <a:cs typeface="Times New Roman" panose="02020603050405020304" pitchFamily="18" charset="0"/>
              </a:rPr>
              <a:t>(MATHEMATICS)</a:t>
            </a: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068F431D-3047-4530-BE9E-5C42FB9FAF49}"/>
              </a:ext>
            </a:extLst>
          </p:cNvPr>
          <p:cNvGraphicFramePr>
            <a:graphicFrameLocks/>
          </p:cNvGraphicFramePr>
          <p:nvPr>
            <p:extLst>
              <p:ext uri="{D42A27DB-BD31-4B8C-83A1-F6EECF244321}">
                <p14:modId xmlns:p14="http://schemas.microsoft.com/office/powerpoint/2010/main" val="676064141"/>
              </p:ext>
            </p:extLst>
          </p:nvPr>
        </p:nvGraphicFramePr>
        <p:xfrm>
          <a:off x="2562447" y="1403805"/>
          <a:ext cx="5656002" cy="4952389"/>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a:extLst>
              <a:ext uri="{FF2B5EF4-FFF2-40B4-BE49-F238E27FC236}">
                <a16:creationId xmlns:a16="http://schemas.microsoft.com/office/drawing/2014/main" id="{9819E048-7177-BE7A-591C-6098F80CDE1A}"/>
              </a:ext>
            </a:extLst>
          </p:cNvPr>
          <p:cNvGrpSpPr/>
          <p:nvPr/>
        </p:nvGrpSpPr>
        <p:grpSpPr>
          <a:xfrm>
            <a:off x="8469540" y="3165133"/>
            <a:ext cx="1229193" cy="1167114"/>
            <a:chOff x="8870984" y="2429154"/>
            <a:chExt cx="1229193" cy="1167114"/>
          </a:xfrm>
        </p:grpSpPr>
        <p:sp>
          <p:nvSpPr>
            <p:cNvPr id="9" name="TextBox 8">
              <a:extLst>
                <a:ext uri="{FF2B5EF4-FFF2-40B4-BE49-F238E27FC236}">
                  <a16:creationId xmlns:a16="http://schemas.microsoft.com/office/drawing/2014/main" id="{56F4C84A-97EB-8CCD-D966-04A02C52335D}"/>
                </a:ext>
              </a:extLst>
            </p:cNvPr>
            <p:cNvSpPr txBox="1"/>
            <p:nvPr/>
          </p:nvSpPr>
          <p:spPr>
            <a:xfrm>
              <a:off x="8997761" y="2429154"/>
              <a:ext cx="1102416" cy="1167114"/>
            </a:xfrm>
            <a:prstGeom prst="rect">
              <a:avLst/>
            </a:prstGeom>
            <a:noFill/>
          </p:spPr>
          <p:txBody>
            <a:bodyPr wrap="square" rtlCol="0">
              <a:spAutoFit/>
            </a:bodyPr>
            <a:lstStyle/>
            <a:p>
              <a:pPr>
                <a:lnSpc>
                  <a:spcPct val="150000"/>
                </a:lnSpc>
              </a:pPr>
              <a:r>
                <a:rPr lang="en-US" sz="1200" b="1" dirty="0">
                  <a:latin typeface="Times New Roman" panose="02020603050405020304" pitchFamily="18" charset="0"/>
                  <a:cs typeface="Times New Roman" panose="02020603050405020304" pitchFamily="18" charset="0"/>
                </a:rPr>
                <a:t>Advanced</a:t>
              </a:r>
            </a:p>
            <a:p>
              <a:pPr>
                <a:lnSpc>
                  <a:spcPct val="150000"/>
                </a:lnSpc>
              </a:pPr>
              <a:r>
                <a:rPr lang="en-US" sz="1200" b="1" dirty="0">
                  <a:latin typeface="Times New Roman" panose="02020603050405020304" pitchFamily="18" charset="0"/>
                  <a:cs typeface="Times New Roman" panose="02020603050405020304" pitchFamily="18" charset="0"/>
                </a:rPr>
                <a:t>Proficient</a:t>
              </a:r>
            </a:p>
            <a:p>
              <a:pPr>
                <a:lnSpc>
                  <a:spcPct val="150000"/>
                </a:lnSpc>
              </a:pPr>
              <a:r>
                <a:rPr lang="en-US" sz="1200" b="1" dirty="0">
                  <a:latin typeface="Times New Roman" panose="02020603050405020304" pitchFamily="18" charset="0"/>
                  <a:cs typeface="Times New Roman" panose="02020603050405020304" pitchFamily="18" charset="0"/>
                </a:rPr>
                <a:t>Basic</a:t>
              </a:r>
            </a:p>
            <a:p>
              <a:pPr>
                <a:lnSpc>
                  <a:spcPct val="150000"/>
                </a:lnSpc>
              </a:pPr>
              <a:r>
                <a:rPr lang="en-US" sz="1200" b="1" dirty="0">
                  <a:latin typeface="Times New Roman" panose="02020603050405020304" pitchFamily="18" charset="0"/>
                  <a:cs typeface="Times New Roman" panose="02020603050405020304" pitchFamily="18" charset="0"/>
                </a:rPr>
                <a:t>Below Basic</a:t>
              </a:r>
            </a:p>
          </p:txBody>
        </p:sp>
        <p:sp>
          <p:nvSpPr>
            <p:cNvPr id="10" name="Rectangle 9">
              <a:extLst>
                <a:ext uri="{FF2B5EF4-FFF2-40B4-BE49-F238E27FC236}">
                  <a16:creationId xmlns:a16="http://schemas.microsoft.com/office/drawing/2014/main" id="{90DD63E9-252F-CA43-6870-B1A653264B56}"/>
                </a:ext>
              </a:extLst>
            </p:cNvPr>
            <p:cNvSpPr/>
            <p:nvPr/>
          </p:nvSpPr>
          <p:spPr>
            <a:xfrm>
              <a:off x="8870984" y="2564780"/>
              <a:ext cx="183806" cy="1784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11" name="Rectangle 10">
              <a:extLst>
                <a:ext uri="{FF2B5EF4-FFF2-40B4-BE49-F238E27FC236}">
                  <a16:creationId xmlns:a16="http://schemas.microsoft.com/office/drawing/2014/main" id="{267C3862-C8E1-52A9-3E09-A0CF793DDAE3}"/>
                </a:ext>
              </a:extLst>
            </p:cNvPr>
            <p:cNvSpPr/>
            <p:nvPr/>
          </p:nvSpPr>
          <p:spPr>
            <a:xfrm>
              <a:off x="8879442" y="2832407"/>
              <a:ext cx="183806" cy="1784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12" name="Rectangle 11">
              <a:extLst>
                <a:ext uri="{FF2B5EF4-FFF2-40B4-BE49-F238E27FC236}">
                  <a16:creationId xmlns:a16="http://schemas.microsoft.com/office/drawing/2014/main" id="{FFF1CAC6-5128-CA58-CB2F-C4F0383AF98C}"/>
                </a:ext>
              </a:extLst>
            </p:cNvPr>
            <p:cNvSpPr/>
            <p:nvPr/>
          </p:nvSpPr>
          <p:spPr>
            <a:xfrm>
              <a:off x="8870984" y="3090178"/>
              <a:ext cx="183806" cy="178420"/>
            </a:xfrm>
            <a:prstGeom prst="rect">
              <a:avLst/>
            </a:prstGeom>
            <a:solidFill>
              <a:srgbClr val="FFE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13" name="Rectangle 12">
              <a:extLst>
                <a:ext uri="{FF2B5EF4-FFF2-40B4-BE49-F238E27FC236}">
                  <a16:creationId xmlns:a16="http://schemas.microsoft.com/office/drawing/2014/main" id="{332A7602-A59E-23D9-0520-C53256666C8A}"/>
                </a:ext>
              </a:extLst>
            </p:cNvPr>
            <p:cNvSpPr/>
            <p:nvPr/>
          </p:nvSpPr>
          <p:spPr>
            <a:xfrm>
              <a:off x="8870984" y="3339790"/>
              <a:ext cx="183806" cy="1784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grpSp>
    </p:spTree>
    <p:extLst>
      <p:ext uri="{BB962C8B-B14F-4D97-AF65-F5344CB8AC3E}">
        <p14:creationId xmlns:p14="http://schemas.microsoft.com/office/powerpoint/2010/main" val="160772949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4543A7A1-C719-6A4F-8149-3457B9D55A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3">
            <a:extLst>
              <a:ext uri="{FF2B5EF4-FFF2-40B4-BE49-F238E27FC236}">
                <a16:creationId xmlns:a16="http://schemas.microsoft.com/office/drawing/2014/main" id="{212322C3-E0CB-CC44-9197-E000825C386B}"/>
              </a:ext>
            </a:extLst>
          </p:cNvPr>
          <p:cNvSpPr txBox="1">
            <a:spLocks noChangeArrowheads="1"/>
          </p:cNvSpPr>
          <p:nvPr/>
        </p:nvSpPr>
        <p:spPr bwMode="auto">
          <a:xfrm>
            <a:off x="1094282" y="172519"/>
            <a:ext cx="3482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800" b="1" dirty="0">
                <a:solidFill>
                  <a:schemeClr val="bg1"/>
                </a:solidFill>
                <a:latin typeface="Times New Roman" panose="02020603050405020304" pitchFamily="18" charset="0"/>
                <a:cs typeface="Times New Roman" panose="02020603050405020304" pitchFamily="18" charset="0"/>
              </a:rPr>
              <a:t>Outline</a:t>
            </a:r>
            <a:endParaRPr lang="en-GB" altLang="en-US" sz="4800" dirty="0">
              <a:solidFill>
                <a:schemeClr val="bg1"/>
              </a:solidFill>
              <a:latin typeface="Times New Roman" panose="02020603050405020304" pitchFamily="18" charset="0"/>
              <a:cs typeface="Times New Roman" panose="02020603050405020304" pitchFamily="18" charset="0"/>
            </a:endParaRPr>
          </a:p>
        </p:txBody>
      </p:sp>
      <p:sp>
        <p:nvSpPr>
          <p:cNvPr id="5" name="Freeform 4">
            <a:extLst>
              <a:ext uri="{FF2B5EF4-FFF2-40B4-BE49-F238E27FC236}">
                <a16:creationId xmlns:a16="http://schemas.microsoft.com/office/drawing/2014/main" id="{B2483EAE-3D09-EE07-A947-23AFA03747C8}"/>
              </a:ext>
            </a:extLst>
          </p:cNvPr>
          <p:cNvSpPr/>
          <p:nvPr/>
        </p:nvSpPr>
        <p:spPr>
          <a:xfrm>
            <a:off x="2502356" y="1963615"/>
            <a:ext cx="1816100" cy="3629025"/>
          </a:xfrm>
          <a:custGeom>
            <a:avLst/>
            <a:gdLst>
              <a:gd name="connsiteX0" fmla="*/ 0 w 4613275"/>
              <a:gd name="connsiteY0" fmla="*/ 0 h 9226550"/>
              <a:gd name="connsiteX1" fmla="*/ 4613275 w 4613275"/>
              <a:gd name="connsiteY1" fmla="*/ 4613275 h 9226550"/>
              <a:gd name="connsiteX2" fmla="*/ 0 w 4613275"/>
              <a:gd name="connsiteY2" fmla="*/ 9226550 h 9226550"/>
              <a:gd name="connsiteX3" fmla="*/ 0 w 4613275"/>
              <a:gd name="connsiteY3" fmla="*/ 8926779 h 9226550"/>
              <a:gd name="connsiteX4" fmla="*/ 4313504 w 4613275"/>
              <a:gd name="connsiteY4" fmla="*/ 4613275 h 9226550"/>
              <a:gd name="connsiteX5" fmla="*/ 0 w 4613275"/>
              <a:gd name="connsiteY5" fmla="*/ 299771 h 922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275" h="9226550">
                <a:moveTo>
                  <a:pt x="0" y="0"/>
                </a:moveTo>
                <a:cubicBezTo>
                  <a:pt x="2547841" y="0"/>
                  <a:pt x="4613275" y="2065434"/>
                  <a:pt x="4613275" y="4613275"/>
                </a:cubicBezTo>
                <a:cubicBezTo>
                  <a:pt x="4613275" y="7161116"/>
                  <a:pt x="2547841" y="9226550"/>
                  <a:pt x="0" y="9226550"/>
                </a:cubicBezTo>
                <a:lnTo>
                  <a:pt x="0" y="8926779"/>
                </a:lnTo>
                <a:cubicBezTo>
                  <a:pt x="2382282" y="8926779"/>
                  <a:pt x="4313504" y="6995557"/>
                  <a:pt x="4313504" y="4613275"/>
                </a:cubicBezTo>
                <a:cubicBezTo>
                  <a:pt x="4313504" y="2230993"/>
                  <a:pt x="2382282" y="299771"/>
                  <a:pt x="0" y="29977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solidFill>
                <a:schemeClr val="tx1"/>
              </a:solidFill>
              <a:latin typeface="Lato Light" panose="020F0502020204030203" pitchFamily="34" charset="0"/>
            </a:endParaRPr>
          </a:p>
        </p:txBody>
      </p:sp>
      <p:sp>
        <p:nvSpPr>
          <p:cNvPr id="6" name="Rounded Rectangle 5">
            <a:extLst>
              <a:ext uri="{FF2B5EF4-FFF2-40B4-BE49-F238E27FC236}">
                <a16:creationId xmlns:a16="http://schemas.microsoft.com/office/drawing/2014/main" id="{E842A25C-2B35-09F6-5C01-C98F9DE6CFDB}"/>
              </a:ext>
            </a:extLst>
          </p:cNvPr>
          <p:cNvSpPr/>
          <p:nvPr/>
        </p:nvSpPr>
        <p:spPr>
          <a:xfrm>
            <a:off x="3996194" y="1373065"/>
            <a:ext cx="5060720" cy="776287"/>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7" name="Rounded Rectangle 6">
            <a:extLst>
              <a:ext uri="{FF2B5EF4-FFF2-40B4-BE49-F238E27FC236}">
                <a16:creationId xmlns:a16="http://schemas.microsoft.com/office/drawing/2014/main" id="{5460A287-4C15-77CB-DF92-61609C7C304A}"/>
              </a:ext>
            </a:extLst>
          </p:cNvPr>
          <p:cNvSpPr/>
          <p:nvPr/>
        </p:nvSpPr>
        <p:spPr>
          <a:xfrm>
            <a:off x="3996194" y="1373065"/>
            <a:ext cx="3656463" cy="77628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8" name="Oval 7">
            <a:extLst>
              <a:ext uri="{FF2B5EF4-FFF2-40B4-BE49-F238E27FC236}">
                <a16:creationId xmlns:a16="http://schemas.microsoft.com/office/drawing/2014/main" id="{BCCBC6EA-2B81-C066-D66A-0E67D5051AC5}"/>
              </a:ext>
            </a:extLst>
          </p:cNvPr>
          <p:cNvSpPr/>
          <p:nvPr/>
        </p:nvSpPr>
        <p:spPr>
          <a:xfrm>
            <a:off x="3996194" y="1373065"/>
            <a:ext cx="774700" cy="77628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9" name="TextBox 41">
            <a:extLst>
              <a:ext uri="{FF2B5EF4-FFF2-40B4-BE49-F238E27FC236}">
                <a16:creationId xmlns:a16="http://schemas.microsoft.com/office/drawing/2014/main" id="{07B6508C-C974-2C52-E9FF-28EE7C244DA9}"/>
              </a:ext>
            </a:extLst>
          </p:cNvPr>
          <p:cNvSpPr txBox="1">
            <a:spLocks noChangeArrowheads="1"/>
          </p:cNvSpPr>
          <p:nvPr/>
        </p:nvSpPr>
        <p:spPr bwMode="auto">
          <a:xfrm>
            <a:off x="4218444" y="1484190"/>
            <a:ext cx="3286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GH" sz="3000" b="1">
                <a:solidFill>
                  <a:schemeClr val="bg1"/>
                </a:solidFill>
                <a:latin typeface="Poppins" pitchFamily="2" charset="77"/>
                <a:cs typeface="Poppins" pitchFamily="2" charset="77"/>
              </a:rPr>
              <a:t>1</a:t>
            </a:r>
          </a:p>
        </p:txBody>
      </p:sp>
      <p:sp>
        <p:nvSpPr>
          <p:cNvPr id="12" name="Rounded Rectangle 11">
            <a:extLst>
              <a:ext uri="{FF2B5EF4-FFF2-40B4-BE49-F238E27FC236}">
                <a16:creationId xmlns:a16="http://schemas.microsoft.com/office/drawing/2014/main" id="{65AB5B18-8680-A432-3712-D626615DBAAF}"/>
              </a:ext>
            </a:extLst>
          </p:cNvPr>
          <p:cNvSpPr/>
          <p:nvPr/>
        </p:nvSpPr>
        <p:spPr>
          <a:xfrm>
            <a:off x="4858205" y="3390777"/>
            <a:ext cx="4979673" cy="774700"/>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13" name="Rounded Rectangle 12">
            <a:extLst>
              <a:ext uri="{FF2B5EF4-FFF2-40B4-BE49-F238E27FC236}">
                <a16:creationId xmlns:a16="http://schemas.microsoft.com/office/drawing/2014/main" id="{FB8826BC-04E0-6C48-5603-6148CE39C3A8}"/>
              </a:ext>
            </a:extLst>
          </p:cNvPr>
          <p:cNvSpPr/>
          <p:nvPr/>
        </p:nvSpPr>
        <p:spPr>
          <a:xfrm>
            <a:off x="4858206" y="3390777"/>
            <a:ext cx="2963521" cy="7747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14" name="Oval 13">
            <a:extLst>
              <a:ext uri="{FF2B5EF4-FFF2-40B4-BE49-F238E27FC236}">
                <a16:creationId xmlns:a16="http://schemas.microsoft.com/office/drawing/2014/main" id="{93C393FF-F2A4-A08D-BDEE-3FCC374723CF}"/>
              </a:ext>
            </a:extLst>
          </p:cNvPr>
          <p:cNvSpPr/>
          <p:nvPr/>
        </p:nvSpPr>
        <p:spPr>
          <a:xfrm>
            <a:off x="4858206" y="3390777"/>
            <a:ext cx="774700" cy="7747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15" name="TextBox 59">
            <a:extLst>
              <a:ext uri="{FF2B5EF4-FFF2-40B4-BE49-F238E27FC236}">
                <a16:creationId xmlns:a16="http://schemas.microsoft.com/office/drawing/2014/main" id="{7F249C87-29B9-3A65-31F7-443657180E51}"/>
              </a:ext>
            </a:extLst>
          </p:cNvPr>
          <p:cNvSpPr txBox="1">
            <a:spLocks noChangeArrowheads="1"/>
          </p:cNvSpPr>
          <p:nvPr/>
        </p:nvSpPr>
        <p:spPr bwMode="auto">
          <a:xfrm>
            <a:off x="5036006" y="3501902"/>
            <a:ext cx="4175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GH" sz="3000" b="1">
                <a:solidFill>
                  <a:schemeClr val="bg1"/>
                </a:solidFill>
                <a:latin typeface="Poppins" pitchFamily="2" charset="77"/>
                <a:cs typeface="Poppins" pitchFamily="2" charset="77"/>
              </a:rPr>
              <a:t>3</a:t>
            </a:r>
          </a:p>
        </p:txBody>
      </p:sp>
      <p:sp>
        <p:nvSpPr>
          <p:cNvPr id="18" name="Rounded Rectangle 17">
            <a:extLst>
              <a:ext uri="{FF2B5EF4-FFF2-40B4-BE49-F238E27FC236}">
                <a16:creationId xmlns:a16="http://schemas.microsoft.com/office/drawing/2014/main" id="{3013CFF4-E0F7-1982-E27A-FB46BB8F5F78}"/>
              </a:ext>
            </a:extLst>
          </p:cNvPr>
          <p:cNvSpPr/>
          <p:nvPr/>
        </p:nvSpPr>
        <p:spPr>
          <a:xfrm>
            <a:off x="3996193" y="5406902"/>
            <a:ext cx="5039176" cy="776288"/>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19" name="Rounded Rectangle 18">
            <a:extLst>
              <a:ext uri="{FF2B5EF4-FFF2-40B4-BE49-F238E27FC236}">
                <a16:creationId xmlns:a16="http://schemas.microsoft.com/office/drawing/2014/main" id="{ADCCE44A-FF44-5035-1CE2-7BABA58149B8}"/>
              </a:ext>
            </a:extLst>
          </p:cNvPr>
          <p:cNvSpPr/>
          <p:nvPr/>
        </p:nvSpPr>
        <p:spPr>
          <a:xfrm>
            <a:off x="3996195" y="5406902"/>
            <a:ext cx="3060822" cy="77628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20" name="Oval 19">
            <a:extLst>
              <a:ext uri="{FF2B5EF4-FFF2-40B4-BE49-F238E27FC236}">
                <a16:creationId xmlns:a16="http://schemas.microsoft.com/office/drawing/2014/main" id="{A2780E16-9E1C-B7FE-D76D-86EA6CBBAD8B}"/>
              </a:ext>
            </a:extLst>
          </p:cNvPr>
          <p:cNvSpPr/>
          <p:nvPr/>
        </p:nvSpPr>
        <p:spPr>
          <a:xfrm>
            <a:off x="3996194" y="5406902"/>
            <a:ext cx="774700" cy="77628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21" name="TextBox 66">
            <a:extLst>
              <a:ext uri="{FF2B5EF4-FFF2-40B4-BE49-F238E27FC236}">
                <a16:creationId xmlns:a16="http://schemas.microsoft.com/office/drawing/2014/main" id="{4B81C30D-524B-E943-47A3-8BE05C194200}"/>
              </a:ext>
            </a:extLst>
          </p:cNvPr>
          <p:cNvSpPr txBox="1">
            <a:spLocks noChangeArrowheads="1"/>
          </p:cNvSpPr>
          <p:nvPr/>
        </p:nvSpPr>
        <p:spPr bwMode="auto">
          <a:xfrm>
            <a:off x="4164469" y="5518027"/>
            <a:ext cx="4349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GH" sz="3000" b="1">
                <a:solidFill>
                  <a:schemeClr val="bg1"/>
                </a:solidFill>
                <a:latin typeface="Poppins" pitchFamily="2" charset="77"/>
                <a:cs typeface="Poppins" pitchFamily="2" charset="77"/>
              </a:rPr>
              <a:t>5</a:t>
            </a:r>
          </a:p>
        </p:txBody>
      </p:sp>
      <p:sp>
        <p:nvSpPr>
          <p:cNvPr id="24" name="Rounded Rectangle 23">
            <a:extLst>
              <a:ext uri="{FF2B5EF4-FFF2-40B4-BE49-F238E27FC236}">
                <a16:creationId xmlns:a16="http://schemas.microsoft.com/office/drawing/2014/main" id="{63628592-18D2-14A0-16E2-A15AF9D48E79}"/>
              </a:ext>
            </a:extLst>
          </p:cNvPr>
          <p:cNvSpPr/>
          <p:nvPr/>
        </p:nvSpPr>
        <p:spPr>
          <a:xfrm>
            <a:off x="4518481" y="4354390"/>
            <a:ext cx="5039176" cy="774700"/>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25" name="Rounded Rectangle 24">
            <a:extLst>
              <a:ext uri="{FF2B5EF4-FFF2-40B4-BE49-F238E27FC236}">
                <a16:creationId xmlns:a16="http://schemas.microsoft.com/office/drawing/2014/main" id="{B597599E-5C15-3FE6-E40D-792EF463C4DC}"/>
              </a:ext>
            </a:extLst>
          </p:cNvPr>
          <p:cNvSpPr/>
          <p:nvPr/>
        </p:nvSpPr>
        <p:spPr>
          <a:xfrm>
            <a:off x="4918531" y="4363233"/>
            <a:ext cx="2516412" cy="77628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26" name="Oval 25">
            <a:extLst>
              <a:ext uri="{FF2B5EF4-FFF2-40B4-BE49-F238E27FC236}">
                <a16:creationId xmlns:a16="http://schemas.microsoft.com/office/drawing/2014/main" id="{7D8418CA-BFB5-DE29-FBE8-D4D94009BD2E}"/>
              </a:ext>
            </a:extLst>
          </p:cNvPr>
          <p:cNvSpPr/>
          <p:nvPr/>
        </p:nvSpPr>
        <p:spPr>
          <a:xfrm>
            <a:off x="4533901" y="4363233"/>
            <a:ext cx="774700" cy="7762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27" name="TextBox 73">
            <a:extLst>
              <a:ext uri="{FF2B5EF4-FFF2-40B4-BE49-F238E27FC236}">
                <a16:creationId xmlns:a16="http://schemas.microsoft.com/office/drawing/2014/main" id="{A5C7FBD1-42B5-8457-AB04-2A8268F76126}"/>
              </a:ext>
            </a:extLst>
          </p:cNvPr>
          <p:cNvSpPr txBox="1">
            <a:spLocks noChangeArrowheads="1"/>
          </p:cNvSpPr>
          <p:nvPr/>
        </p:nvSpPr>
        <p:spPr bwMode="auto">
          <a:xfrm>
            <a:off x="4697414" y="4474358"/>
            <a:ext cx="444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GH" sz="3000" b="1">
                <a:solidFill>
                  <a:schemeClr val="bg1"/>
                </a:solidFill>
                <a:latin typeface="Poppins" pitchFamily="2" charset="77"/>
                <a:cs typeface="Poppins" pitchFamily="2" charset="77"/>
              </a:rPr>
              <a:t>4</a:t>
            </a:r>
          </a:p>
        </p:txBody>
      </p:sp>
      <p:sp>
        <p:nvSpPr>
          <p:cNvPr id="28" name="TextBox 74">
            <a:extLst>
              <a:ext uri="{FF2B5EF4-FFF2-40B4-BE49-F238E27FC236}">
                <a16:creationId xmlns:a16="http://schemas.microsoft.com/office/drawing/2014/main" id="{5C315D42-ECA1-4AA4-0D6A-0FE2CDC70AE0}"/>
              </a:ext>
            </a:extLst>
          </p:cNvPr>
          <p:cNvSpPr txBox="1">
            <a:spLocks noChangeArrowheads="1"/>
          </p:cNvSpPr>
          <p:nvPr/>
        </p:nvSpPr>
        <p:spPr bwMode="auto">
          <a:xfrm>
            <a:off x="4918189" y="4406777"/>
            <a:ext cx="2903538" cy="67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2250"/>
              </a:lnSpc>
              <a:spcBef>
                <a:spcPct val="0"/>
              </a:spcBef>
              <a:buFontTx/>
              <a:buNone/>
            </a:pPr>
            <a:r>
              <a:rPr lang="en-US" altLang="en-GH" sz="1800" b="1" dirty="0">
                <a:solidFill>
                  <a:schemeClr val="bg1"/>
                </a:solidFill>
                <a:latin typeface="Poppins" pitchFamily="2" charset="77"/>
                <a:ea typeface="League Spartan"/>
                <a:cs typeface="Poppins" pitchFamily="2" charset="77"/>
              </a:rPr>
              <a:t>PERFORMANCE STANDARDS</a:t>
            </a:r>
          </a:p>
        </p:txBody>
      </p:sp>
      <p:sp>
        <p:nvSpPr>
          <p:cNvPr id="30" name="Rounded Rectangle 29">
            <a:extLst>
              <a:ext uri="{FF2B5EF4-FFF2-40B4-BE49-F238E27FC236}">
                <a16:creationId xmlns:a16="http://schemas.microsoft.com/office/drawing/2014/main" id="{1AF8B818-476E-7ED1-C454-B4B151B8DA72}"/>
              </a:ext>
            </a:extLst>
          </p:cNvPr>
          <p:cNvSpPr/>
          <p:nvPr/>
        </p:nvSpPr>
        <p:spPr>
          <a:xfrm>
            <a:off x="4588331" y="2373190"/>
            <a:ext cx="5513612" cy="776287"/>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31" name="Rounded Rectangle 30">
            <a:extLst>
              <a:ext uri="{FF2B5EF4-FFF2-40B4-BE49-F238E27FC236}">
                <a16:creationId xmlns:a16="http://schemas.microsoft.com/office/drawing/2014/main" id="{DB762767-C34A-0111-D685-47B80618ACA2}"/>
              </a:ext>
            </a:extLst>
          </p:cNvPr>
          <p:cNvSpPr/>
          <p:nvPr/>
        </p:nvSpPr>
        <p:spPr>
          <a:xfrm>
            <a:off x="4588331" y="2373190"/>
            <a:ext cx="3227388" cy="77628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32" name="Oval 31">
            <a:extLst>
              <a:ext uri="{FF2B5EF4-FFF2-40B4-BE49-F238E27FC236}">
                <a16:creationId xmlns:a16="http://schemas.microsoft.com/office/drawing/2014/main" id="{CF4749A8-4B93-1408-E676-646F5AE8153C}"/>
              </a:ext>
            </a:extLst>
          </p:cNvPr>
          <p:cNvSpPr/>
          <p:nvPr/>
        </p:nvSpPr>
        <p:spPr>
          <a:xfrm>
            <a:off x="4588331" y="2373190"/>
            <a:ext cx="774700" cy="77628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33" name="TextBox 80">
            <a:extLst>
              <a:ext uri="{FF2B5EF4-FFF2-40B4-BE49-F238E27FC236}">
                <a16:creationId xmlns:a16="http://schemas.microsoft.com/office/drawing/2014/main" id="{7872B417-4F17-9ED5-E4D4-BDE09DF45BA3}"/>
              </a:ext>
            </a:extLst>
          </p:cNvPr>
          <p:cNvSpPr txBox="1">
            <a:spLocks noChangeArrowheads="1"/>
          </p:cNvSpPr>
          <p:nvPr/>
        </p:nvSpPr>
        <p:spPr bwMode="auto">
          <a:xfrm>
            <a:off x="4772481" y="2484315"/>
            <a:ext cx="4048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GH" sz="3000" b="1">
                <a:solidFill>
                  <a:schemeClr val="bg1"/>
                </a:solidFill>
                <a:latin typeface="Poppins" pitchFamily="2" charset="77"/>
                <a:cs typeface="Poppins" pitchFamily="2" charset="77"/>
              </a:rPr>
              <a:t>2</a:t>
            </a:r>
          </a:p>
        </p:txBody>
      </p:sp>
      <p:sp>
        <p:nvSpPr>
          <p:cNvPr id="34" name="TextBox 81">
            <a:extLst>
              <a:ext uri="{FF2B5EF4-FFF2-40B4-BE49-F238E27FC236}">
                <a16:creationId xmlns:a16="http://schemas.microsoft.com/office/drawing/2014/main" id="{C1E08D11-FA54-D8CC-0A7C-C9111396CC05}"/>
              </a:ext>
            </a:extLst>
          </p:cNvPr>
          <p:cNvSpPr txBox="1">
            <a:spLocks noChangeArrowheads="1"/>
          </p:cNvSpPr>
          <p:nvPr/>
        </p:nvSpPr>
        <p:spPr bwMode="auto">
          <a:xfrm>
            <a:off x="5458354" y="1604457"/>
            <a:ext cx="1765227" cy="37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2250"/>
              </a:lnSpc>
              <a:spcBef>
                <a:spcPct val="0"/>
              </a:spcBef>
              <a:buFontTx/>
              <a:buNone/>
            </a:pPr>
            <a:r>
              <a:rPr lang="en-US" altLang="en-GH" sz="1600" b="1" dirty="0">
                <a:solidFill>
                  <a:schemeClr val="bg1"/>
                </a:solidFill>
                <a:latin typeface="Poppins" pitchFamily="2" charset="77"/>
                <a:ea typeface="League Spartan"/>
                <a:cs typeface="Poppins" pitchFamily="2" charset="77"/>
              </a:rPr>
              <a:t>INTRODUCTION</a:t>
            </a:r>
          </a:p>
        </p:txBody>
      </p:sp>
      <p:sp>
        <p:nvSpPr>
          <p:cNvPr id="36" name="Oval 35">
            <a:extLst>
              <a:ext uri="{FF2B5EF4-FFF2-40B4-BE49-F238E27FC236}">
                <a16:creationId xmlns:a16="http://schemas.microsoft.com/office/drawing/2014/main" id="{65E0FFDF-6FF7-FFBB-2652-CFB3CE95D6AB}"/>
              </a:ext>
            </a:extLst>
          </p:cNvPr>
          <p:cNvSpPr>
            <a:spLocks noChangeAspect="1"/>
          </p:cNvSpPr>
          <p:nvPr/>
        </p:nvSpPr>
        <p:spPr>
          <a:xfrm>
            <a:off x="4150181" y="3663827"/>
            <a:ext cx="228600" cy="22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37" name="Oval 36">
            <a:extLst>
              <a:ext uri="{FF2B5EF4-FFF2-40B4-BE49-F238E27FC236}">
                <a16:creationId xmlns:a16="http://schemas.microsoft.com/office/drawing/2014/main" id="{1231236F-B294-A45C-C1A9-6B55DBAC058F}"/>
              </a:ext>
            </a:extLst>
          </p:cNvPr>
          <p:cNvSpPr>
            <a:spLocks noChangeAspect="1"/>
          </p:cNvSpPr>
          <p:nvPr/>
        </p:nvSpPr>
        <p:spPr>
          <a:xfrm>
            <a:off x="3227844" y="2152416"/>
            <a:ext cx="228600" cy="228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38" name="Oval 37">
            <a:extLst>
              <a:ext uri="{FF2B5EF4-FFF2-40B4-BE49-F238E27FC236}">
                <a16:creationId xmlns:a16="http://schemas.microsoft.com/office/drawing/2014/main" id="{22357F32-B46B-7C30-0606-37A73B75F84E}"/>
              </a:ext>
            </a:extLst>
          </p:cNvPr>
          <p:cNvSpPr>
            <a:spLocks noChangeAspect="1"/>
          </p:cNvSpPr>
          <p:nvPr/>
        </p:nvSpPr>
        <p:spPr>
          <a:xfrm>
            <a:off x="3029406" y="5305302"/>
            <a:ext cx="228600" cy="2286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39" name="Oval 38">
            <a:extLst>
              <a:ext uri="{FF2B5EF4-FFF2-40B4-BE49-F238E27FC236}">
                <a16:creationId xmlns:a16="http://schemas.microsoft.com/office/drawing/2014/main" id="{A888AC1D-67D1-AA44-9784-AED71954CD07}"/>
              </a:ext>
            </a:extLst>
          </p:cNvPr>
          <p:cNvSpPr>
            <a:spLocks noChangeAspect="1"/>
          </p:cNvSpPr>
          <p:nvPr/>
        </p:nvSpPr>
        <p:spPr>
          <a:xfrm>
            <a:off x="3824744" y="4679827"/>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40" name="Oval 39">
            <a:extLst>
              <a:ext uri="{FF2B5EF4-FFF2-40B4-BE49-F238E27FC236}">
                <a16:creationId xmlns:a16="http://schemas.microsoft.com/office/drawing/2014/main" id="{9F97B5F6-2EE5-B44B-1FAF-628473661938}"/>
              </a:ext>
            </a:extLst>
          </p:cNvPr>
          <p:cNvSpPr>
            <a:spLocks noChangeAspect="1"/>
          </p:cNvSpPr>
          <p:nvPr/>
        </p:nvSpPr>
        <p:spPr>
          <a:xfrm>
            <a:off x="3824744" y="2647827"/>
            <a:ext cx="228600" cy="22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16" name="TextBox 60">
            <a:extLst>
              <a:ext uri="{FF2B5EF4-FFF2-40B4-BE49-F238E27FC236}">
                <a16:creationId xmlns:a16="http://schemas.microsoft.com/office/drawing/2014/main" id="{C927383C-031F-0FF0-77B5-CF5AE95DE660}"/>
              </a:ext>
            </a:extLst>
          </p:cNvPr>
          <p:cNvSpPr txBox="1">
            <a:spLocks noChangeArrowheads="1"/>
          </p:cNvSpPr>
          <p:nvPr/>
        </p:nvSpPr>
        <p:spPr bwMode="auto">
          <a:xfrm>
            <a:off x="5410588" y="2506893"/>
            <a:ext cx="2233305" cy="37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2250"/>
              </a:lnSpc>
              <a:spcBef>
                <a:spcPct val="0"/>
              </a:spcBef>
              <a:buFontTx/>
              <a:buNone/>
            </a:pPr>
            <a:r>
              <a:rPr lang="en-US" altLang="en-GH" sz="1600" b="1" dirty="0">
                <a:solidFill>
                  <a:schemeClr val="bg1"/>
                </a:solidFill>
                <a:latin typeface="Poppins" pitchFamily="2" charset="77"/>
                <a:ea typeface="League Spartan"/>
                <a:cs typeface="Poppins" pitchFamily="2" charset="77"/>
              </a:rPr>
              <a:t>GENERAL OVERVIEW</a:t>
            </a:r>
          </a:p>
        </p:txBody>
      </p:sp>
      <p:sp>
        <p:nvSpPr>
          <p:cNvPr id="43" name="TextBox 74">
            <a:extLst>
              <a:ext uri="{FF2B5EF4-FFF2-40B4-BE49-F238E27FC236}">
                <a16:creationId xmlns:a16="http://schemas.microsoft.com/office/drawing/2014/main" id="{CDBFB582-3D3A-7633-1081-2CBBA1780F51}"/>
              </a:ext>
            </a:extLst>
          </p:cNvPr>
          <p:cNvSpPr txBox="1">
            <a:spLocks noChangeArrowheads="1"/>
          </p:cNvSpPr>
          <p:nvPr/>
        </p:nvSpPr>
        <p:spPr bwMode="auto">
          <a:xfrm>
            <a:off x="5505997" y="3591279"/>
            <a:ext cx="2276926" cy="38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2250"/>
              </a:lnSpc>
              <a:spcBef>
                <a:spcPct val="0"/>
              </a:spcBef>
              <a:buFontTx/>
              <a:buNone/>
            </a:pPr>
            <a:r>
              <a:rPr lang="en-US" altLang="en-GH" sz="1800" b="1" dirty="0">
                <a:solidFill>
                  <a:schemeClr val="bg1"/>
                </a:solidFill>
                <a:latin typeface="Poppins" pitchFamily="2" charset="77"/>
                <a:ea typeface="League Spartan"/>
                <a:cs typeface="Poppins" pitchFamily="2" charset="77"/>
              </a:rPr>
              <a:t>GENERAL RESULTS</a:t>
            </a:r>
          </a:p>
        </p:txBody>
      </p:sp>
      <p:sp>
        <p:nvSpPr>
          <p:cNvPr id="45" name="TextBox 74">
            <a:extLst>
              <a:ext uri="{FF2B5EF4-FFF2-40B4-BE49-F238E27FC236}">
                <a16:creationId xmlns:a16="http://schemas.microsoft.com/office/drawing/2014/main" id="{D4D28946-930D-7B87-98C8-7BC0C0E66041}"/>
              </a:ext>
            </a:extLst>
          </p:cNvPr>
          <p:cNvSpPr txBox="1">
            <a:spLocks noChangeArrowheads="1"/>
          </p:cNvSpPr>
          <p:nvPr/>
        </p:nvSpPr>
        <p:spPr bwMode="auto">
          <a:xfrm>
            <a:off x="7474864" y="3479113"/>
            <a:ext cx="2452707" cy="67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2250"/>
              </a:lnSpc>
              <a:spcBef>
                <a:spcPct val="0"/>
              </a:spcBef>
              <a:buFontTx/>
              <a:buNone/>
            </a:pPr>
            <a:r>
              <a:rPr lang="en-US" altLang="en-GH" sz="1600" b="1" dirty="0">
                <a:solidFill>
                  <a:schemeClr val="bg1"/>
                </a:solidFill>
                <a:latin typeface="Poppins" pitchFamily="2" charset="77"/>
                <a:ea typeface="League Spartan"/>
                <a:cs typeface="Poppins" pitchFamily="2" charset="77"/>
              </a:rPr>
              <a:t>NATIONAL MEAN SCORES</a:t>
            </a:r>
          </a:p>
        </p:txBody>
      </p:sp>
      <p:sp>
        <p:nvSpPr>
          <p:cNvPr id="41" name="TextBox 74">
            <a:extLst>
              <a:ext uri="{FF2B5EF4-FFF2-40B4-BE49-F238E27FC236}">
                <a16:creationId xmlns:a16="http://schemas.microsoft.com/office/drawing/2014/main" id="{322E6D50-40E5-2992-30CD-7699D90A00B9}"/>
              </a:ext>
            </a:extLst>
          </p:cNvPr>
          <p:cNvSpPr txBox="1">
            <a:spLocks noChangeArrowheads="1"/>
          </p:cNvSpPr>
          <p:nvPr/>
        </p:nvSpPr>
        <p:spPr bwMode="auto">
          <a:xfrm>
            <a:off x="7188293" y="4362214"/>
            <a:ext cx="2452707" cy="67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2250"/>
              </a:lnSpc>
              <a:spcBef>
                <a:spcPct val="0"/>
              </a:spcBef>
              <a:buFontTx/>
              <a:buNone/>
            </a:pPr>
            <a:r>
              <a:rPr lang="en-US" altLang="en-GH" sz="1600" b="1" dirty="0">
                <a:solidFill>
                  <a:schemeClr val="bg1"/>
                </a:solidFill>
                <a:latin typeface="Poppins" pitchFamily="2" charset="77"/>
                <a:ea typeface="League Spartan"/>
                <a:cs typeface="Poppins" pitchFamily="2" charset="77"/>
              </a:rPr>
              <a:t>NATIONAL MEAN SCORES</a:t>
            </a:r>
          </a:p>
        </p:txBody>
      </p:sp>
      <p:sp>
        <p:nvSpPr>
          <p:cNvPr id="42" name="TextBox 74">
            <a:extLst>
              <a:ext uri="{FF2B5EF4-FFF2-40B4-BE49-F238E27FC236}">
                <a16:creationId xmlns:a16="http://schemas.microsoft.com/office/drawing/2014/main" id="{F95189DA-0ED0-7205-1A78-E1A81445A24B}"/>
              </a:ext>
            </a:extLst>
          </p:cNvPr>
          <p:cNvSpPr txBox="1">
            <a:spLocks noChangeArrowheads="1"/>
          </p:cNvSpPr>
          <p:nvPr/>
        </p:nvSpPr>
        <p:spPr bwMode="auto">
          <a:xfrm>
            <a:off x="4498771" y="5461896"/>
            <a:ext cx="2558245" cy="67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2250"/>
              </a:lnSpc>
              <a:spcBef>
                <a:spcPct val="0"/>
              </a:spcBef>
              <a:buFontTx/>
              <a:buNone/>
            </a:pPr>
            <a:r>
              <a:rPr lang="en-US" altLang="en-GH" sz="1800" b="1" dirty="0">
                <a:solidFill>
                  <a:schemeClr val="bg1"/>
                </a:solidFill>
                <a:latin typeface="Poppins" pitchFamily="2" charset="77"/>
                <a:ea typeface="League Spartan"/>
                <a:cs typeface="Poppins" pitchFamily="2" charset="77"/>
              </a:rPr>
              <a:t>PERFORMANCE STANDARDS</a:t>
            </a:r>
          </a:p>
        </p:txBody>
      </p:sp>
      <p:sp>
        <p:nvSpPr>
          <p:cNvPr id="44" name="TextBox 74">
            <a:extLst>
              <a:ext uri="{FF2B5EF4-FFF2-40B4-BE49-F238E27FC236}">
                <a16:creationId xmlns:a16="http://schemas.microsoft.com/office/drawing/2014/main" id="{602ABA95-C389-A5F7-43A4-6E0BE732BCB7}"/>
              </a:ext>
            </a:extLst>
          </p:cNvPr>
          <p:cNvSpPr txBox="1">
            <a:spLocks noChangeArrowheads="1"/>
          </p:cNvSpPr>
          <p:nvPr/>
        </p:nvSpPr>
        <p:spPr bwMode="auto">
          <a:xfrm>
            <a:off x="6768875" y="5421180"/>
            <a:ext cx="2452707" cy="67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2250"/>
              </a:lnSpc>
              <a:spcBef>
                <a:spcPct val="0"/>
              </a:spcBef>
              <a:buFontTx/>
              <a:buNone/>
            </a:pPr>
            <a:r>
              <a:rPr lang="en-US" altLang="en-GH" sz="1600" b="1" dirty="0">
                <a:solidFill>
                  <a:schemeClr val="bg1"/>
                </a:solidFill>
                <a:latin typeface="Poppins" pitchFamily="2" charset="77"/>
                <a:ea typeface="League Spartan"/>
                <a:cs typeface="Poppins" pitchFamily="2" charset="77"/>
              </a:rPr>
              <a:t>REGIONAL MEAN SCORES</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7" name="TextBox 6">
            <a:extLst>
              <a:ext uri="{FF2B5EF4-FFF2-40B4-BE49-F238E27FC236}">
                <a16:creationId xmlns:a16="http://schemas.microsoft.com/office/drawing/2014/main" id="{C1E6AA97-DE41-3E5C-FFD3-0A70AF80CA98}"/>
              </a:ext>
            </a:extLst>
          </p:cNvPr>
          <p:cNvSpPr txBox="1"/>
          <p:nvPr/>
        </p:nvSpPr>
        <p:spPr>
          <a:xfrm>
            <a:off x="1145640" y="2274838"/>
            <a:ext cx="10547922" cy="1754326"/>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rPr>
              <a:t>BEST PERFORMING REGIONS </a:t>
            </a:r>
            <a:r>
              <a:rPr lang="en-US" sz="5400" b="1" dirty="0">
                <a:solidFill>
                  <a:schemeClr val="accent2"/>
                </a:solidFill>
                <a:latin typeface="Arial" panose="020B0604020202020204" pitchFamily="34" charset="0"/>
              </a:rPr>
              <a:t>(ENGLISH)</a:t>
            </a:r>
            <a:endParaRPr lang="en-US" sz="5400" b="1" dirty="0">
              <a:solidFill>
                <a:srgbClr val="FFC000"/>
              </a:solidFill>
              <a:latin typeface="Arial" panose="020B0604020202020204" pitchFamily="34" charset="0"/>
            </a:endParaRPr>
          </a:p>
        </p:txBody>
      </p:sp>
    </p:spTree>
    <p:extLst>
      <p:ext uri="{BB962C8B-B14F-4D97-AF65-F5344CB8AC3E}">
        <p14:creationId xmlns:p14="http://schemas.microsoft.com/office/powerpoint/2010/main" val="234432324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188564" y="1244184"/>
          <a:ext cx="6805534" cy="48867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27E56DBA-F91F-0B07-7194-762E5881251C}"/>
              </a:ext>
            </a:extLst>
          </p:cNvPr>
          <p:cNvGraphicFramePr>
            <a:graphicFrameLocks noGrp="1"/>
          </p:cNvGraphicFramePr>
          <p:nvPr>
            <p:extLst>
              <p:ext uri="{D42A27DB-BD31-4B8C-83A1-F6EECF244321}">
                <p14:modId xmlns:p14="http://schemas.microsoft.com/office/powerpoint/2010/main" val="3230931845"/>
              </p:ext>
            </p:extLst>
          </p:nvPr>
        </p:nvGraphicFramePr>
        <p:xfrm>
          <a:off x="3602487" y="1244184"/>
          <a:ext cx="4138163" cy="5276526"/>
        </p:xfrm>
        <a:graphic>
          <a:graphicData uri="http://schemas.openxmlformats.org/drawingml/2006/table">
            <a:tbl>
              <a:tblPr>
                <a:tableStyleId>{5C22544A-7EE6-4342-B048-85BDC9FD1C3A}</a:tableStyleId>
              </a:tblPr>
              <a:tblGrid>
                <a:gridCol w="3019740">
                  <a:extLst>
                    <a:ext uri="{9D8B030D-6E8A-4147-A177-3AD203B41FA5}">
                      <a16:colId xmlns:a16="http://schemas.microsoft.com/office/drawing/2014/main" val="1952608825"/>
                    </a:ext>
                  </a:extLst>
                </a:gridCol>
                <a:gridCol w="1118423">
                  <a:extLst>
                    <a:ext uri="{9D8B030D-6E8A-4147-A177-3AD203B41FA5}">
                      <a16:colId xmlns:a16="http://schemas.microsoft.com/office/drawing/2014/main" val="2978707554"/>
                    </a:ext>
                  </a:extLst>
                </a:gridCol>
              </a:tblGrid>
              <a:tr h="507737">
                <a:tc>
                  <a:txBody>
                    <a:bodyPr/>
                    <a:lstStyle/>
                    <a:p>
                      <a:pPr algn="ctr" fontAlgn="b"/>
                      <a:r>
                        <a:rPr lang="en-GB" sz="1400" b="1" u="none" strike="noStrike" dirty="0">
                          <a:effectLst/>
                        </a:rPr>
                        <a:t>REGION AND SUBJECT </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1" u="none" strike="noStrike" dirty="0">
                          <a:effectLst/>
                        </a:rPr>
                        <a:t>MEAN SCORE (%)                             </a:t>
                      </a:r>
                      <a:endParaRPr lang="en-GB"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4359883"/>
                  </a:ext>
                </a:extLst>
              </a:tr>
              <a:tr h="280517">
                <a:tc gridSpan="2">
                  <a:txBody>
                    <a:bodyPr/>
                    <a:lstStyle/>
                    <a:p>
                      <a:pPr algn="ctr" fontAlgn="b"/>
                      <a:r>
                        <a:rPr lang="en-GB" sz="1400" b="1" u="none" strike="noStrike" dirty="0">
                          <a:effectLst/>
                        </a:rPr>
                        <a:t>P4 ENGLISH</a:t>
                      </a:r>
                      <a:endParaRPr lang="en-GB"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H"/>
                    </a:p>
                  </a:txBody>
                  <a:tcPr/>
                </a:tc>
                <a:extLst>
                  <a:ext uri="{0D108BD9-81ED-4DB2-BD59-A6C34878D82A}">
                    <a16:rowId xmlns:a16="http://schemas.microsoft.com/office/drawing/2014/main" val="1594018276"/>
                  </a:ext>
                </a:extLst>
              </a:tr>
              <a:tr h="280517">
                <a:tc>
                  <a:txBody>
                    <a:bodyPr/>
                    <a:lstStyle/>
                    <a:p>
                      <a:pPr algn="ctr" fontAlgn="b"/>
                      <a:r>
                        <a:rPr lang="en-GB" sz="1400" b="1" u="none" strike="noStrike">
                          <a:effectLst/>
                        </a:rPr>
                        <a:t>AHAFO</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67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2436251535"/>
                  </a:ext>
                </a:extLst>
              </a:tr>
              <a:tr h="280517">
                <a:tc>
                  <a:txBody>
                    <a:bodyPr/>
                    <a:lstStyle/>
                    <a:p>
                      <a:pPr algn="ctr" fontAlgn="b"/>
                      <a:r>
                        <a:rPr lang="en-GB" sz="1400" b="1" u="none" strike="noStrike">
                          <a:effectLst/>
                        </a:rPr>
                        <a:t>BONO </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66</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2744599188"/>
                  </a:ext>
                </a:extLst>
              </a:tr>
              <a:tr h="280517">
                <a:tc>
                  <a:txBody>
                    <a:bodyPr/>
                    <a:lstStyle/>
                    <a:p>
                      <a:pPr algn="ctr" fontAlgn="b"/>
                      <a:r>
                        <a:rPr lang="en-GB" sz="1400" b="1" u="none" strike="noStrike">
                          <a:effectLst/>
                        </a:rPr>
                        <a:t>NORTH EAST</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65</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2651433962"/>
                  </a:ext>
                </a:extLst>
              </a:tr>
              <a:tr h="280517">
                <a:tc>
                  <a:txBody>
                    <a:bodyPr/>
                    <a:lstStyle/>
                    <a:p>
                      <a:pPr algn="ctr" fontAlgn="b"/>
                      <a:r>
                        <a:rPr lang="en-GB" sz="1400" b="1" u="none" strike="noStrike">
                          <a:effectLst/>
                        </a:rPr>
                        <a:t>NORTHERN </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65</a:t>
                      </a:r>
                      <a:endParaRPr lang="en-GH"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2479030"/>
                  </a:ext>
                </a:extLst>
              </a:tr>
              <a:tr h="280517">
                <a:tc>
                  <a:txBody>
                    <a:bodyPr/>
                    <a:lstStyle/>
                    <a:p>
                      <a:pPr algn="ctr" fontAlgn="b"/>
                      <a:r>
                        <a:rPr lang="en-GB" sz="1400" b="1" u="none" strike="noStrike">
                          <a:effectLst/>
                        </a:rPr>
                        <a:t>ASHANTI</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64</a:t>
                      </a:r>
                      <a:endParaRPr lang="en-GH"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1864238"/>
                  </a:ext>
                </a:extLst>
              </a:tr>
              <a:tr h="280517">
                <a:tc>
                  <a:txBody>
                    <a:bodyPr/>
                    <a:lstStyle/>
                    <a:p>
                      <a:pPr algn="ctr" fontAlgn="b"/>
                      <a:r>
                        <a:rPr lang="en-GB" sz="1400" b="1" u="none" strike="noStrike">
                          <a:effectLst/>
                        </a:rPr>
                        <a:t>OTI</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63</a:t>
                      </a:r>
                      <a:endParaRPr lang="en-GH"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2008874"/>
                  </a:ext>
                </a:extLst>
              </a:tr>
              <a:tr h="280517">
                <a:tc>
                  <a:txBody>
                    <a:bodyPr/>
                    <a:lstStyle/>
                    <a:p>
                      <a:pPr algn="ctr" fontAlgn="b"/>
                      <a:r>
                        <a:rPr lang="en-GB" sz="1400" b="1" u="none" strike="noStrike">
                          <a:effectLst/>
                        </a:rPr>
                        <a:t>CENTRAL</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61</a:t>
                      </a:r>
                      <a:endParaRPr lang="en-GH"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0775634"/>
                  </a:ext>
                </a:extLst>
              </a:tr>
              <a:tr h="280517">
                <a:tc>
                  <a:txBody>
                    <a:bodyPr/>
                    <a:lstStyle/>
                    <a:p>
                      <a:pPr algn="ctr" fontAlgn="b"/>
                      <a:r>
                        <a:rPr lang="en-GB" sz="1400" b="1" u="none" strike="noStrike">
                          <a:effectLst/>
                        </a:rPr>
                        <a:t>SAVANNAH</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61</a:t>
                      </a:r>
                      <a:endParaRPr lang="en-GH"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3522669"/>
                  </a:ext>
                </a:extLst>
              </a:tr>
              <a:tr h="280517">
                <a:tc>
                  <a:txBody>
                    <a:bodyPr/>
                    <a:lstStyle/>
                    <a:p>
                      <a:pPr algn="ctr" fontAlgn="b"/>
                      <a:r>
                        <a:rPr lang="en-GB" sz="1400" b="1" u="none" strike="noStrike">
                          <a:effectLst/>
                        </a:rPr>
                        <a:t>BONO EAST</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58</a:t>
                      </a:r>
                      <a:endParaRPr lang="en-GH"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6973165"/>
                  </a:ext>
                </a:extLst>
              </a:tr>
              <a:tr h="280517">
                <a:tc>
                  <a:txBody>
                    <a:bodyPr/>
                    <a:lstStyle/>
                    <a:p>
                      <a:pPr algn="ctr" fontAlgn="b"/>
                      <a:r>
                        <a:rPr lang="en-GB" sz="1400" b="1" u="none" strike="noStrike">
                          <a:effectLst/>
                        </a:rPr>
                        <a:t>GREATER ACCRA</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56</a:t>
                      </a:r>
                      <a:endParaRPr lang="en-GH"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3356249"/>
                  </a:ext>
                </a:extLst>
              </a:tr>
              <a:tr h="280517">
                <a:tc>
                  <a:txBody>
                    <a:bodyPr/>
                    <a:lstStyle/>
                    <a:p>
                      <a:pPr algn="ctr" fontAlgn="b"/>
                      <a:r>
                        <a:rPr lang="en-GB" sz="1400" b="1" u="none" strike="noStrike">
                          <a:effectLst/>
                        </a:rPr>
                        <a:t>UPPER EAST</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51</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901573514"/>
                  </a:ext>
                </a:extLst>
              </a:tr>
              <a:tr h="280517">
                <a:tc>
                  <a:txBody>
                    <a:bodyPr/>
                    <a:lstStyle/>
                    <a:p>
                      <a:pPr algn="ctr" fontAlgn="b"/>
                      <a:r>
                        <a:rPr lang="en-GB" sz="1400" b="1" u="none" strike="noStrike">
                          <a:effectLst/>
                        </a:rPr>
                        <a:t>UPPER WEST</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50</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3423979317"/>
                  </a:ext>
                </a:extLst>
              </a:tr>
              <a:tr h="280517">
                <a:tc>
                  <a:txBody>
                    <a:bodyPr/>
                    <a:lstStyle/>
                    <a:p>
                      <a:pPr algn="ctr" fontAlgn="b"/>
                      <a:r>
                        <a:rPr lang="en-GB" sz="1400" b="1" u="none" strike="noStrike">
                          <a:effectLst/>
                        </a:rPr>
                        <a:t>EASTERN</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41</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3353539585"/>
                  </a:ext>
                </a:extLst>
              </a:tr>
              <a:tr h="280517">
                <a:tc>
                  <a:txBody>
                    <a:bodyPr/>
                    <a:lstStyle/>
                    <a:p>
                      <a:pPr algn="ctr" fontAlgn="b"/>
                      <a:r>
                        <a:rPr lang="en-GB" sz="1400" b="1" u="none" strike="noStrike">
                          <a:effectLst/>
                        </a:rPr>
                        <a:t>VOLTA</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34</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3629773146"/>
                  </a:ext>
                </a:extLst>
              </a:tr>
              <a:tr h="280517">
                <a:tc>
                  <a:txBody>
                    <a:bodyPr/>
                    <a:lstStyle/>
                    <a:p>
                      <a:pPr algn="ctr" fontAlgn="b"/>
                      <a:r>
                        <a:rPr lang="en-GB" sz="1400" b="1" u="none" strike="noStrike">
                          <a:effectLst/>
                        </a:rPr>
                        <a:t>WESTERN</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33</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652469134"/>
                  </a:ext>
                </a:extLst>
              </a:tr>
              <a:tr h="280517">
                <a:tc>
                  <a:txBody>
                    <a:bodyPr/>
                    <a:lstStyle/>
                    <a:p>
                      <a:pPr algn="ctr" fontAlgn="b"/>
                      <a:r>
                        <a:rPr lang="en-GB" sz="1400" b="1" u="none" strike="noStrike" dirty="0">
                          <a:effectLst/>
                        </a:rPr>
                        <a:t>WESTERN NORTH</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28</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71463246"/>
                  </a:ext>
                </a:extLst>
              </a:tr>
            </a:tbl>
          </a:graphicData>
        </a:graphic>
      </p:graphicFrame>
      <p:sp>
        <p:nvSpPr>
          <p:cNvPr id="3" name="TextBox 2">
            <a:extLst>
              <a:ext uri="{FF2B5EF4-FFF2-40B4-BE49-F238E27FC236}">
                <a16:creationId xmlns:a16="http://schemas.microsoft.com/office/drawing/2014/main" id="{F0A73FCF-E3ED-4AD6-22CD-E339D0A88EF3}"/>
              </a:ext>
            </a:extLst>
          </p:cNvPr>
          <p:cNvSpPr txBox="1"/>
          <p:nvPr/>
        </p:nvSpPr>
        <p:spPr>
          <a:xfrm>
            <a:off x="-177818" y="0"/>
            <a:ext cx="7918467"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REGIONAL MEAN PERFORMANCE</a:t>
            </a:r>
          </a:p>
          <a:p>
            <a:pPr algn="ctr"/>
            <a:r>
              <a:rPr lang="en-US" sz="3200" b="1" dirty="0">
                <a:solidFill>
                  <a:srgbClr val="FFC000"/>
                </a:solidFill>
                <a:latin typeface="Times New Roman" panose="02020603050405020304" pitchFamily="18" charset="0"/>
                <a:cs typeface="Times New Roman" panose="02020603050405020304" pitchFamily="18" charset="0"/>
              </a:rPr>
              <a:t>(ENGLISH)</a:t>
            </a:r>
          </a:p>
        </p:txBody>
      </p:sp>
    </p:spTree>
    <p:extLst>
      <p:ext uri="{BB962C8B-B14F-4D97-AF65-F5344CB8AC3E}">
        <p14:creationId xmlns:p14="http://schemas.microsoft.com/office/powerpoint/2010/main" val="52921952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625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680533" y="1250973"/>
          <a:ext cx="6805534" cy="488679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EABF100A-EF20-C502-ABF1-C17E6FEB6AE2}"/>
              </a:ext>
            </a:extLst>
          </p:cNvPr>
          <p:cNvSpPr txBox="1"/>
          <p:nvPr/>
        </p:nvSpPr>
        <p:spPr>
          <a:xfrm>
            <a:off x="1113743" y="1376528"/>
            <a:ext cx="9494820" cy="3416320"/>
          </a:xfrm>
          <a:prstGeom prst="rect">
            <a:avLst/>
          </a:prstGeom>
          <a:noFill/>
        </p:spPr>
        <p:txBody>
          <a:bodyPr wrap="square" rtlCol="0">
            <a:spAutoFit/>
          </a:bodyPr>
          <a:lstStyle/>
          <a:p>
            <a:pPr algn="ctr"/>
            <a:r>
              <a:rPr lang="en-US" sz="7200" b="1" dirty="0">
                <a:solidFill>
                  <a:schemeClr val="tx2"/>
                </a:solidFill>
                <a:latin typeface="Arial" panose="020B0604020202020204" pitchFamily="34" charset="0"/>
              </a:rPr>
              <a:t>REGIONAL PERFORMANCE </a:t>
            </a:r>
            <a:r>
              <a:rPr lang="en-US" sz="7200" b="1" dirty="0">
                <a:solidFill>
                  <a:schemeClr val="accent2"/>
                </a:solidFill>
                <a:latin typeface="Arial" panose="020B0604020202020204" pitchFamily="34" charset="0"/>
              </a:rPr>
              <a:t>(ENGLISH)</a:t>
            </a:r>
            <a:endParaRPr lang="en-US" sz="7200" b="1" dirty="0">
              <a:solidFill>
                <a:srgbClr val="FFC000"/>
              </a:solidFill>
              <a:latin typeface="Arial" panose="020B0604020202020204" pitchFamily="34" charset="0"/>
            </a:endParaRPr>
          </a:p>
        </p:txBody>
      </p:sp>
    </p:spTree>
    <p:extLst>
      <p:ext uri="{BB962C8B-B14F-4D97-AF65-F5344CB8AC3E}">
        <p14:creationId xmlns:p14="http://schemas.microsoft.com/office/powerpoint/2010/main" val="56955892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625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680533" y="1250973"/>
          <a:ext cx="6805534" cy="488679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3AA2E42F-6145-A24E-8345-37FEBF99FAF6}"/>
              </a:ext>
            </a:extLst>
          </p:cNvPr>
          <p:cNvSpPr txBox="1"/>
          <p:nvPr/>
        </p:nvSpPr>
        <p:spPr>
          <a:xfrm>
            <a:off x="-177817" y="0"/>
            <a:ext cx="6557102"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PERFORMANCE STANDARDS</a:t>
            </a:r>
          </a:p>
          <a:p>
            <a:pPr algn="ctr"/>
            <a:r>
              <a:rPr lang="en-US" sz="3200" b="1" dirty="0">
                <a:solidFill>
                  <a:srgbClr val="FFC000"/>
                </a:solidFill>
                <a:latin typeface="Times New Roman" panose="02020603050405020304" pitchFamily="18" charset="0"/>
                <a:cs typeface="Times New Roman" panose="02020603050405020304" pitchFamily="18" charset="0"/>
              </a:rPr>
              <a:t>(PROFICIENCY)</a:t>
            </a:r>
            <a:r>
              <a:rPr lang="en-US" sz="3200" b="1" dirty="0">
                <a:solidFill>
                  <a:schemeClr val="bg1"/>
                </a:solidFill>
                <a:latin typeface="Times New Roman" panose="02020603050405020304" pitchFamily="18" charset="0"/>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D51F5E55-EBBC-C4B9-09D4-6F113736C1ED}"/>
              </a:ext>
            </a:extLst>
          </p:cNvPr>
          <p:cNvGraphicFramePr>
            <a:graphicFrameLocks noGrp="1"/>
          </p:cNvGraphicFramePr>
          <p:nvPr>
            <p:extLst>
              <p:ext uri="{D42A27DB-BD31-4B8C-83A1-F6EECF244321}">
                <p14:modId xmlns:p14="http://schemas.microsoft.com/office/powerpoint/2010/main" val="684460876"/>
              </p:ext>
            </p:extLst>
          </p:nvPr>
        </p:nvGraphicFramePr>
        <p:xfrm>
          <a:off x="2958353" y="1250974"/>
          <a:ext cx="7035502" cy="5085274"/>
        </p:xfrm>
        <a:graphic>
          <a:graphicData uri="http://schemas.openxmlformats.org/drawingml/2006/table">
            <a:tbl>
              <a:tblPr>
                <a:tableStyleId>{5C22544A-7EE6-4342-B048-85BDC9FD1C3A}</a:tableStyleId>
              </a:tblPr>
              <a:tblGrid>
                <a:gridCol w="2133161">
                  <a:extLst>
                    <a:ext uri="{9D8B030D-6E8A-4147-A177-3AD203B41FA5}">
                      <a16:colId xmlns:a16="http://schemas.microsoft.com/office/drawing/2014/main" val="4182389818"/>
                    </a:ext>
                  </a:extLst>
                </a:gridCol>
                <a:gridCol w="1104891">
                  <a:extLst>
                    <a:ext uri="{9D8B030D-6E8A-4147-A177-3AD203B41FA5}">
                      <a16:colId xmlns:a16="http://schemas.microsoft.com/office/drawing/2014/main" val="2488087793"/>
                    </a:ext>
                  </a:extLst>
                </a:gridCol>
                <a:gridCol w="109974">
                  <a:extLst>
                    <a:ext uri="{9D8B030D-6E8A-4147-A177-3AD203B41FA5}">
                      <a16:colId xmlns:a16="http://schemas.microsoft.com/office/drawing/2014/main" val="108637319"/>
                    </a:ext>
                  </a:extLst>
                </a:gridCol>
                <a:gridCol w="932589">
                  <a:extLst>
                    <a:ext uri="{9D8B030D-6E8A-4147-A177-3AD203B41FA5}">
                      <a16:colId xmlns:a16="http://schemas.microsoft.com/office/drawing/2014/main" val="3021868342"/>
                    </a:ext>
                  </a:extLst>
                </a:gridCol>
                <a:gridCol w="932589">
                  <a:extLst>
                    <a:ext uri="{9D8B030D-6E8A-4147-A177-3AD203B41FA5}">
                      <a16:colId xmlns:a16="http://schemas.microsoft.com/office/drawing/2014/main" val="2204912246"/>
                    </a:ext>
                  </a:extLst>
                </a:gridCol>
                <a:gridCol w="761078">
                  <a:extLst>
                    <a:ext uri="{9D8B030D-6E8A-4147-A177-3AD203B41FA5}">
                      <a16:colId xmlns:a16="http://schemas.microsoft.com/office/drawing/2014/main" val="4270850685"/>
                    </a:ext>
                  </a:extLst>
                </a:gridCol>
                <a:gridCol w="1061220">
                  <a:extLst>
                    <a:ext uri="{9D8B030D-6E8A-4147-A177-3AD203B41FA5}">
                      <a16:colId xmlns:a16="http://schemas.microsoft.com/office/drawing/2014/main" val="3379123753"/>
                    </a:ext>
                  </a:extLst>
                </a:gridCol>
              </a:tblGrid>
              <a:tr h="535292">
                <a:tc>
                  <a:txBody>
                    <a:bodyPr/>
                    <a:lstStyle/>
                    <a:p>
                      <a:pPr algn="ctr" fontAlgn="b"/>
                      <a:r>
                        <a:rPr lang="en-GB" sz="1100" u="none" strike="noStrike">
                          <a:effectLst/>
                        </a:rPr>
                        <a:t>REGIONS AND PERFOMING STANDARDS</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1" u="none" strike="noStrike" dirty="0">
                          <a:effectLst/>
                        </a:rPr>
                        <a:t>ADVANCED    (%)</a:t>
                      </a:r>
                      <a:endParaRPr lang="en-GB" sz="16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gridSpan="2">
                  <a:txBody>
                    <a:bodyPr/>
                    <a:lstStyle/>
                    <a:p>
                      <a:pPr algn="ctr" fontAlgn="b"/>
                      <a:r>
                        <a:rPr lang="en-GB" sz="1600" b="1" u="none" strike="noStrike" dirty="0">
                          <a:effectLst/>
                        </a:rPr>
                        <a:t>PROFICIENT (%)</a:t>
                      </a:r>
                      <a:endParaRPr lang="en-GB" sz="16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hMerge="1">
                  <a:txBody>
                    <a:bodyPr/>
                    <a:lstStyle/>
                    <a:p>
                      <a:pPr algn="ctr" fontAlgn="b"/>
                      <a:r>
                        <a:rPr lang="en-GB" sz="1600" b="1" u="none" strike="noStrike" dirty="0">
                          <a:effectLst/>
                        </a:rPr>
                        <a:t>PROFICIENT (%)</a:t>
                      </a: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600" b="1" u="none" strike="noStrike" dirty="0">
                          <a:effectLst/>
                        </a:rPr>
                        <a:t> ADV + P</a:t>
                      </a:r>
                    </a:p>
                    <a:p>
                      <a:pPr algn="ctr" fontAlgn="b"/>
                      <a:r>
                        <a:rPr lang="en-GH" sz="1100" u="none" strike="noStrike" dirty="0">
                          <a:effectLst/>
                        </a:rPr>
                        <a:t> </a:t>
                      </a:r>
                      <a:endParaRPr lang="en-GH" sz="1100" b="1"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GB" sz="1600" b="1" u="none" strike="noStrike" dirty="0">
                          <a:effectLst/>
                        </a:rPr>
                        <a:t>BASIC (%)</a:t>
                      </a:r>
                      <a:endParaRPr lang="en-GB" sz="16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B" sz="1600" b="1" u="none" strike="noStrike" dirty="0">
                          <a:effectLst/>
                        </a:rPr>
                        <a:t>BELOW BASIC (%)</a:t>
                      </a:r>
                      <a:endParaRPr lang="en-GB" sz="16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2108231133"/>
                  </a:ext>
                </a:extLst>
              </a:tr>
              <a:tr h="267646">
                <a:tc gridSpan="7">
                  <a:txBody>
                    <a:bodyPr/>
                    <a:lstStyle/>
                    <a:p>
                      <a:pPr algn="ctr" fontAlgn="b"/>
                      <a:r>
                        <a:rPr lang="en-GB" sz="1600" b="1" u="none" strike="noStrike" dirty="0">
                          <a:effectLst/>
                        </a:rPr>
                        <a:t>P4 ENGLISH</a:t>
                      </a:r>
                      <a:endParaRPr lang="en-GB"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H"/>
                    </a:p>
                  </a:txBody>
                  <a:tcPr/>
                </a:tc>
                <a:tc hMerge="1">
                  <a:txBody>
                    <a:bodyPr/>
                    <a:lstStyle/>
                    <a:p>
                      <a:endParaRPr lang="en-GH"/>
                    </a:p>
                  </a:txBody>
                  <a:tcPr/>
                </a:tc>
                <a:tc hMerge="1">
                  <a:txBody>
                    <a:bodyPr/>
                    <a:lstStyle/>
                    <a:p>
                      <a:endParaRPr lang="en-GH"/>
                    </a:p>
                  </a:txBody>
                  <a:tcPr/>
                </a:tc>
                <a:tc hMerge="1">
                  <a:txBody>
                    <a:bodyPr/>
                    <a:lstStyle/>
                    <a:p>
                      <a:endParaRPr lang="en-GH"/>
                    </a:p>
                  </a:txBody>
                  <a:tcPr/>
                </a:tc>
                <a:tc hMerge="1">
                  <a:txBody>
                    <a:bodyPr/>
                    <a:lstStyle/>
                    <a:p>
                      <a:endParaRPr lang="en-GH"/>
                    </a:p>
                  </a:txBody>
                  <a:tcPr/>
                </a:tc>
                <a:tc hMerge="1">
                  <a:txBody>
                    <a:bodyPr/>
                    <a:lstStyle/>
                    <a:p>
                      <a:endParaRPr lang="en-GH"/>
                    </a:p>
                  </a:txBody>
                  <a:tcPr/>
                </a:tc>
                <a:extLst>
                  <a:ext uri="{0D108BD9-81ED-4DB2-BD59-A6C34878D82A}">
                    <a16:rowId xmlns:a16="http://schemas.microsoft.com/office/drawing/2014/main" val="2403902386"/>
                  </a:ext>
                </a:extLst>
              </a:tr>
              <a:tr h="267646">
                <a:tc>
                  <a:txBody>
                    <a:bodyPr/>
                    <a:lstStyle/>
                    <a:p>
                      <a:pPr algn="r" fontAlgn="b"/>
                      <a:r>
                        <a:rPr lang="en-GB" sz="1400" b="1" u="none" strike="noStrike" dirty="0">
                          <a:effectLst/>
                        </a:rPr>
                        <a:t>AHAFO</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39</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21</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60</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14</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26</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3791566420"/>
                  </a:ext>
                </a:extLst>
              </a:tr>
              <a:tr h="267646">
                <a:tc>
                  <a:txBody>
                    <a:bodyPr/>
                    <a:lstStyle/>
                    <a:p>
                      <a:pPr algn="r" fontAlgn="b"/>
                      <a:r>
                        <a:rPr lang="en-GB" sz="1400" b="1" u="none" strike="noStrike" dirty="0">
                          <a:effectLst/>
                        </a:rPr>
                        <a:t>ASHANTI</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32</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20</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52</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18</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30</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941981468"/>
                  </a:ext>
                </a:extLst>
              </a:tr>
              <a:tr h="267646">
                <a:tc>
                  <a:txBody>
                    <a:bodyPr/>
                    <a:lstStyle/>
                    <a:p>
                      <a:pPr algn="r" fontAlgn="b"/>
                      <a:r>
                        <a:rPr lang="en-GB" sz="1400" b="1" u="none" strike="noStrike" dirty="0">
                          <a:effectLst/>
                        </a:rPr>
                        <a:t>BONO EAST</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23</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21</a:t>
                      </a:r>
                      <a:endParaRPr lang="en-GH" sz="1400" b="1" i="0" u="none" strike="noStrike">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44</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a:effectLst/>
                        </a:rPr>
                        <a:t>17</a:t>
                      </a:r>
                      <a:endParaRPr lang="en-GH" sz="1400" b="1"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39</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240796961"/>
                  </a:ext>
                </a:extLst>
              </a:tr>
              <a:tr h="267646">
                <a:tc>
                  <a:txBody>
                    <a:bodyPr/>
                    <a:lstStyle/>
                    <a:p>
                      <a:pPr algn="r" fontAlgn="b"/>
                      <a:r>
                        <a:rPr lang="en-GB" sz="1400" b="1" u="none" strike="noStrike" dirty="0">
                          <a:effectLst/>
                        </a:rPr>
                        <a:t>BONO </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35</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23</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58</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17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25</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4066571910"/>
                  </a:ext>
                </a:extLst>
              </a:tr>
              <a:tr h="267646">
                <a:tc>
                  <a:txBody>
                    <a:bodyPr/>
                    <a:lstStyle/>
                    <a:p>
                      <a:pPr algn="r" fontAlgn="b"/>
                      <a:r>
                        <a:rPr lang="en-GB" sz="1400" b="1" u="none" strike="noStrike" dirty="0">
                          <a:effectLst/>
                        </a:rPr>
                        <a:t>CENTRAL</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41</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27</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68</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27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5</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3845310317"/>
                  </a:ext>
                </a:extLst>
              </a:tr>
              <a:tr h="267646">
                <a:tc>
                  <a:txBody>
                    <a:bodyPr/>
                    <a:lstStyle/>
                    <a:p>
                      <a:pPr algn="r" fontAlgn="b"/>
                      <a:r>
                        <a:rPr lang="en-GB" sz="1400" b="1" u="none" strike="noStrike" dirty="0">
                          <a:effectLst/>
                        </a:rPr>
                        <a:t>EASTERN</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8</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9</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17</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8</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75</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4036797741"/>
                  </a:ext>
                </a:extLst>
              </a:tr>
              <a:tr h="267646">
                <a:tc>
                  <a:txBody>
                    <a:bodyPr/>
                    <a:lstStyle/>
                    <a:p>
                      <a:pPr algn="r" fontAlgn="b"/>
                      <a:r>
                        <a:rPr lang="en-GB" sz="1400" b="1" u="none" strike="noStrike" dirty="0">
                          <a:effectLst/>
                        </a:rPr>
                        <a:t>GREATER ACCRA</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13</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24</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47</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24</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39</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1110900051"/>
                  </a:ext>
                </a:extLst>
              </a:tr>
              <a:tr h="267646">
                <a:tc>
                  <a:txBody>
                    <a:bodyPr/>
                    <a:lstStyle/>
                    <a:p>
                      <a:pPr algn="r" fontAlgn="b"/>
                      <a:r>
                        <a:rPr lang="en-GB" sz="1400" b="1" u="none" strike="noStrike" dirty="0">
                          <a:effectLst/>
                        </a:rPr>
                        <a:t>NORTH EAST</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40</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19</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59</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12</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29</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793110188"/>
                  </a:ext>
                </a:extLst>
              </a:tr>
              <a:tr h="267646">
                <a:tc>
                  <a:txBody>
                    <a:bodyPr/>
                    <a:lstStyle/>
                    <a:p>
                      <a:pPr algn="r" fontAlgn="b"/>
                      <a:r>
                        <a:rPr lang="en-GB" sz="1400" b="1" u="none" strike="noStrike" dirty="0">
                          <a:effectLst/>
                        </a:rPr>
                        <a:t>NORTHERN </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12</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17</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29</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20</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51</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1921746897"/>
                  </a:ext>
                </a:extLst>
              </a:tr>
              <a:tr h="267646">
                <a:tc>
                  <a:txBody>
                    <a:bodyPr/>
                    <a:lstStyle/>
                    <a:p>
                      <a:pPr algn="r" fontAlgn="b"/>
                      <a:r>
                        <a:rPr lang="en-GB" sz="1400" b="1" u="none" strike="noStrike" dirty="0">
                          <a:effectLst/>
                        </a:rPr>
                        <a:t>OTI</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31</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21</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52</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17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31</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65291317"/>
                  </a:ext>
                </a:extLst>
              </a:tr>
              <a:tr h="267646">
                <a:tc>
                  <a:txBody>
                    <a:bodyPr/>
                    <a:lstStyle/>
                    <a:p>
                      <a:pPr algn="r" fontAlgn="b"/>
                      <a:r>
                        <a:rPr lang="en-GB" sz="1400" b="1" u="none" strike="noStrike" dirty="0">
                          <a:effectLst/>
                        </a:rPr>
                        <a:t>SAVANNAH</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33</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20</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53</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12</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35</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2025420106"/>
                  </a:ext>
                </a:extLst>
              </a:tr>
              <a:tr h="267646">
                <a:tc>
                  <a:txBody>
                    <a:bodyPr/>
                    <a:lstStyle/>
                    <a:p>
                      <a:pPr algn="r" fontAlgn="b"/>
                      <a:r>
                        <a:rPr lang="en-GB" sz="1400" b="1" u="none" strike="noStrike" dirty="0">
                          <a:effectLst/>
                        </a:rPr>
                        <a:t>UPPER EAST</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12</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16</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28</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19</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53</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695044830"/>
                  </a:ext>
                </a:extLst>
              </a:tr>
              <a:tr h="267646">
                <a:tc>
                  <a:txBody>
                    <a:bodyPr/>
                    <a:lstStyle/>
                    <a:p>
                      <a:pPr algn="r" fontAlgn="b"/>
                      <a:r>
                        <a:rPr lang="en-GB" sz="1400" b="1" u="none" strike="noStrike" dirty="0">
                          <a:effectLst/>
                        </a:rPr>
                        <a:t>UPPER WEST</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15</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14</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29</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14</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57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1694578698"/>
                  </a:ext>
                </a:extLst>
              </a:tr>
              <a:tr h="267646">
                <a:tc>
                  <a:txBody>
                    <a:bodyPr/>
                    <a:lstStyle/>
                    <a:p>
                      <a:pPr algn="r" fontAlgn="b"/>
                      <a:r>
                        <a:rPr lang="en-GB" sz="1400" b="1" u="none" strike="noStrike" dirty="0">
                          <a:effectLst/>
                        </a:rPr>
                        <a:t>VOLTA</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2</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5</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7</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5</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88</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1664154148"/>
                  </a:ext>
                </a:extLst>
              </a:tr>
              <a:tr h="267646">
                <a:tc>
                  <a:txBody>
                    <a:bodyPr/>
                    <a:lstStyle/>
                    <a:p>
                      <a:pPr algn="r" fontAlgn="b"/>
                      <a:r>
                        <a:rPr lang="en-GB" sz="1400" b="1" u="none" strike="noStrike" dirty="0">
                          <a:effectLst/>
                        </a:rPr>
                        <a:t>WESTERN</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4</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11</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2</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87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4272453222"/>
                  </a:ext>
                </a:extLst>
              </a:tr>
              <a:tr h="267646">
                <a:tc>
                  <a:txBody>
                    <a:bodyPr/>
                    <a:lstStyle/>
                    <a:p>
                      <a:pPr algn="r" fontAlgn="b"/>
                      <a:r>
                        <a:rPr lang="en-GB" sz="1400" b="1" u="none" strike="noStrike" dirty="0">
                          <a:effectLst/>
                        </a:rPr>
                        <a:t>WESTERN NORTH</a:t>
                      </a:r>
                      <a:endParaRPr lang="en-GB"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H" sz="1400" b="1" u="none" strike="noStrike" dirty="0">
                          <a:effectLst/>
                        </a:rPr>
                        <a:t>3</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hMerge="1">
                  <a:txBody>
                    <a:bodyPr/>
                    <a:lstStyle/>
                    <a:p>
                      <a:pPr algn="ctr" fontAlgn="b"/>
                      <a:endParaRPr lang="en-GH"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2</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u="none" strike="noStrike" dirty="0">
                          <a:effectLst/>
                        </a:rPr>
                        <a:t>5</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GH" sz="1400" b="1" u="none" strike="noStrike" dirty="0">
                          <a:effectLst/>
                        </a:rPr>
                        <a:t>1</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94</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3289137698"/>
                  </a:ext>
                </a:extLst>
              </a:tr>
            </a:tbl>
          </a:graphicData>
        </a:graphic>
      </p:graphicFrame>
    </p:spTree>
    <p:extLst>
      <p:ext uri="{BB962C8B-B14F-4D97-AF65-F5344CB8AC3E}">
        <p14:creationId xmlns:p14="http://schemas.microsoft.com/office/powerpoint/2010/main" val="87610584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78652" y="4000"/>
            <a:ext cx="5782501" cy="1077218"/>
          </a:xfrm>
          <a:prstGeom prst="rect">
            <a:avLst/>
          </a:prstGeom>
          <a:noFill/>
        </p:spPr>
        <p:txBody>
          <a:bodyPr wrap="square" rtlCol="0">
            <a:sp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PERFORMANCE (ENGLISH)</a:t>
            </a:r>
            <a:r>
              <a:rPr lang="en-US" sz="3200" b="1" dirty="0">
                <a:solidFill>
                  <a:schemeClr val="bg1"/>
                </a:solidFill>
                <a:latin typeface="Times New Roman" panose="02020603050405020304" pitchFamily="18" charset="0"/>
                <a:cs typeface="Times New Roman" panose="02020603050405020304" pitchFamily="18" charset="0"/>
              </a:rPr>
              <a:t>  (CENTRAL)  </a:t>
            </a: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B4EFEBDD-F401-48F7-9547-2145491296C7}"/>
              </a:ext>
            </a:extLst>
          </p:cNvPr>
          <p:cNvGraphicFramePr>
            <a:graphicFrameLocks/>
          </p:cNvGraphicFramePr>
          <p:nvPr/>
        </p:nvGraphicFramePr>
        <p:xfrm>
          <a:off x="1445196" y="918251"/>
          <a:ext cx="8831914" cy="5332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188564" y="1244184"/>
          <a:ext cx="6805534" cy="48867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E386A7F3-3733-484F-BAF9-D17E6845C679}"/>
              </a:ext>
            </a:extLst>
          </p:cNvPr>
          <p:cNvGraphicFramePr>
            <a:graphicFrameLocks/>
          </p:cNvGraphicFramePr>
          <p:nvPr>
            <p:extLst>
              <p:ext uri="{D42A27DB-BD31-4B8C-83A1-F6EECF244321}">
                <p14:modId xmlns:p14="http://schemas.microsoft.com/office/powerpoint/2010/main" val="2073204663"/>
              </p:ext>
            </p:extLst>
          </p:nvPr>
        </p:nvGraphicFramePr>
        <p:xfrm>
          <a:off x="3227293" y="1633928"/>
          <a:ext cx="7218381" cy="439035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2063147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680533" y="1250973"/>
          <a:ext cx="6805534" cy="488679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3AA2E42F-6145-A24E-8345-37FEBF99FAF6}"/>
              </a:ext>
            </a:extLst>
          </p:cNvPr>
          <p:cNvSpPr txBox="1"/>
          <p:nvPr/>
        </p:nvSpPr>
        <p:spPr>
          <a:xfrm>
            <a:off x="25400" y="97585"/>
            <a:ext cx="5966609" cy="1077218"/>
          </a:xfrm>
          <a:prstGeom prst="rect">
            <a:avLst/>
          </a:prstGeom>
          <a:noFill/>
        </p:spPr>
        <p:txBody>
          <a:bodyPr wrap="square" rtlCol="0">
            <a:sp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PERFORMANCE (ENGLISH)</a:t>
            </a:r>
            <a:r>
              <a:rPr lang="en-US" sz="3200" b="1" dirty="0">
                <a:solidFill>
                  <a:schemeClr val="bg1"/>
                </a:solidFill>
                <a:latin typeface="Times New Roman" panose="02020603050405020304" pitchFamily="18" charset="0"/>
                <a:cs typeface="Times New Roman" panose="02020603050405020304" pitchFamily="18" charset="0"/>
              </a:rPr>
              <a:t>  </a:t>
            </a:r>
          </a:p>
          <a:p>
            <a:pPr algn="ctr"/>
            <a:r>
              <a:rPr lang="en-US" sz="3200" b="1" dirty="0">
                <a:solidFill>
                  <a:schemeClr val="bg1"/>
                </a:solidFill>
                <a:latin typeface="Times New Roman" panose="02020603050405020304" pitchFamily="18" charset="0"/>
                <a:cs typeface="Times New Roman" panose="02020603050405020304" pitchFamily="18" charset="0"/>
              </a:rPr>
              <a:t>(NORTH EAST)  </a:t>
            </a:r>
          </a:p>
        </p:txBody>
      </p:sp>
      <p:graphicFrame>
        <p:nvGraphicFramePr>
          <p:cNvPr id="2" name="Chart 1">
            <a:extLst>
              <a:ext uri="{FF2B5EF4-FFF2-40B4-BE49-F238E27FC236}">
                <a16:creationId xmlns:a16="http://schemas.microsoft.com/office/drawing/2014/main" id="{A6FE7A92-3CC8-4853-86E9-BC10D6965430}"/>
              </a:ext>
            </a:extLst>
          </p:cNvPr>
          <p:cNvGraphicFramePr>
            <a:graphicFrameLocks/>
          </p:cNvGraphicFramePr>
          <p:nvPr>
            <p:extLst>
              <p:ext uri="{D42A27DB-BD31-4B8C-83A1-F6EECF244321}">
                <p14:modId xmlns:p14="http://schemas.microsoft.com/office/powerpoint/2010/main" val="2552511826"/>
              </p:ext>
            </p:extLst>
          </p:nvPr>
        </p:nvGraphicFramePr>
        <p:xfrm>
          <a:off x="3108960" y="1174803"/>
          <a:ext cx="7433534" cy="51614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57786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47676" y="107006"/>
            <a:ext cx="5813477" cy="1077218"/>
          </a:xfrm>
          <a:prstGeom prst="rect">
            <a:avLst/>
          </a:prstGeom>
          <a:noFill/>
        </p:spPr>
        <p:txBody>
          <a:bodyPr wrap="square" rtlCol="0">
            <a:sp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PERFORMANCE (ENGLISH)</a:t>
            </a:r>
            <a:r>
              <a:rPr lang="en-US" sz="3200" b="1" dirty="0">
                <a:solidFill>
                  <a:schemeClr val="bg1"/>
                </a:solidFill>
                <a:latin typeface="Times New Roman" panose="02020603050405020304" pitchFamily="18" charset="0"/>
                <a:cs typeface="Times New Roman" panose="02020603050405020304" pitchFamily="18" charset="0"/>
              </a:rPr>
              <a:t> AHAFO</a:t>
            </a: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B4EFEBDD-F401-48F7-9547-2145491296C7}"/>
              </a:ext>
            </a:extLst>
          </p:cNvPr>
          <p:cNvGraphicFramePr>
            <a:graphicFrameLocks/>
          </p:cNvGraphicFramePr>
          <p:nvPr/>
        </p:nvGraphicFramePr>
        <p:xfrm>
          <a:off x="1445196" y="918251"/>
          <a:ext cx="8831914" cy="5332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5CAFF765-01B1-470C-87CE-187255EA5DB3}"/>
              </a:ext>
            </a:extLst>
          </p:cNvPr>
          <p:cNvGraphicFramePr>
            <a:graphicFrameLocks/>
          </p:cNvGraphicFramePr>
          <p:nvPr>
            <p:extLst>
              <p:ext uri="{D42A27DB-BD31-4B8C-83A1-F6EECF244321}">
                <p14:modId xmlns:p14="http://schemas.microsoft.com/office/powerpoint/2010/main" val="1647696373"/>
              </p:ext>
            </p:extLst>
          </p:nvPr>
        </p:nvGraphicFramePr>
        <p:xfrm>
          <a:off x="3044414" y="1291230"/>
          <a:ext cx="7487322" cy="52171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8566147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2372113" y="2334409"/>
            <a:ext cx="6805533" cy="1569660"/>
          </a:xfrm>
          <a:prstGeom prst="rect">
            <a:avLst/>
          </a:prstGeom>
          <a:noFill/>
        </p:spPr>
        <p:txBody>
          <a:bodyPr wrap="square" rtlCol="0">
            <a:spAutoFit/>
          </a:bodyPr>
          <a:lstStyle/>
          <a:p>
            <a:pPr algn="ctr"/>
            <a:r>
              <a:rPr lang="en-US" sz="4800" b="1" dirty="0">
                <a:solidFill>
                  <a:schemeClr val="tx2">
                    <a:lumMod val="75000"/>
                  </a:schemeClr>
                </a:solidFill>
                <a:latin typeface="Times New Roman" panose="02020603050405020304" pitchFamily="18" charset="0"/>
                <a:cs typeface="Times New Roman" panose="02020603050405020304" pitchFamily="18" charset="0"/>
              </a:rPr>
              <a:t>LOW PERFORMING REGIONS - </a:t>
            </a:r>
            <a:r>
              <a:rPr lang="en-US" sz="4800" b="1" dirty="0">
                <a:solidFill>
                  <a:srgbClr val="C00000"/>
                </a:solidFill>
                <a:latin typeface="Times New Roman" panose="02020603050405020304" pitchFamily="18" charset="0"/>
                <a:cs typeface="Times New Roman" panose="02020603050405020304" pitchFamily="18" charset="0"/>
              </a:rPr>
              <a:t>ENGLISH</a:t>
            </a: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extLst>
              <p:ext uri="{D42A27DB-BD31-4B8C-83A1-F6EECF244321}">
                <p14:modId xmlns:p14="http://schemas.microsoft.com/office/powerpoint/2010/main" val="3265904958"/>
              </p:ext>
            </p:extLst>
          </p:nvPr>
        </p:nvGraphicFramePr>
        <p:xfrm>
          <a:off x="-1030654" y="985603"/>
          <a:ext cx="6805534" cy="48867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766158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25400" y="292865"/>
            <a:ext cx="5697668"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WESTERN NORTH</a:t>
            </a: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graphicFrame>
        <p:nvGraphicFramePr>
          <p:cNvPr id="6" name="Chart 5">
            <a:extLst>
              <a:ext uri="{FF2B5EF4-FFF2-40B4-BE49-F238E27FC236}">
                <a16:creationId xmlns:a16="http://schemas.microsoft.com/office/drawing/2014/main" id="{B4EFEBDD-F401-48F7-9547-2145491296C7}"/>
              </a:ext>
            </a:extLst>
          </p:cNvPr>
          <p:cNvGraphicFramePr>
            <a:graphicFrameLocks/>
          </p:cNvGraphicFramePr>
          <p:nvPr/>
        </p:nvGraphicFramePr>
        <p:xfrm>
          <a:off x="1445196" y="918251"/>
          <a:ext cx="8831914" cy="5332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188564" y="1244184"/>
          <a:ext cx="6805534" cy="48867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100566D0-42C5-4981-9341-4C5DF55B684A}"/>
              </a:ext>
            </a:extLst>
          </p:cNvPr>
          <p:cNvGraphicFramePr>
            <a:graphicFrameLocks/>
          </p:cNvGraphicFramePr>
          <p:nvPr/>
        </p:nvGraphicFramePr>
        <p:xfrm>
          <a:off x="2859120" y="1043492"/>
          <a:ext cx="7737162" cy="545412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4408592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25400" y="114802"/>
            <a:ext cx="5697668"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VOLTA</a:t>
            </a: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B4EFEBDD-F401-48F7-9547-2145491296C7}"/>
              </a:ext>
            </a:extLst>
          </p:cNvPr>
          <p:cNvGraphicFramePr>
            <a:graphicFrameLocks/>
          </p:cNvGraphicFramePr>
          <p:nvPr/>
        </p:nvGraphicFramePr>
        <p:xfrm>
          <a:off x="1445196" y="918251"/>
          <a:ext cx="8831914" cy="5332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188564" y="1244184"/>
          <a:ext cx="6805534" cy="48867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37C5EBB5-538E-4E0F-806E-67747D1DFF7E}"/>
              </a:ext>
            </a:extLst>
          </p:cNvPr>
          <p:cNvGraphicFramePr>
            <a:graphicFrameLocks/>
          </p:cNvGraphicFramePr>
          <p:nvPr>
            <p:extLst>
              <p:ext uri="{D42A27DB-BD31-4B8C-83A1-F6EECF244321}">
                <p14:modId xmlns:p14="http://schemas.microsoft.com/office/powerpoint/2010/main" val="1392021466"/>
              </p:ext>
            </p:extLst>
          </p:nvPr>
        </p:nvGraphicFramePr>
        <p:xfrm>
          <a:off x="3001385" y="1154931"/>
          <a:ext cx="7465806" cy="533264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8147871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376360" y="165903"/>
            <a:ext cx="4446011" cy="584775"/>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rPr>
              <a:t>INTRODUCTION</a:t>
            </a:r>
          </a:p>
        </p:txBody>
      </p:sp>
      <p:sp>
        <p:nvSpPr>
          <p:cNvPr id="3" name="TextBox 2">
            <a:extLst>
              <a:ext uri="{FF2B5EF4-FFF2-40B4-BE49-F238E27FC236}">
                <a16:creationId xmlns:a16="http://schemas.microsoft.com/office/drawing/2014/main" id="{92714DBD-0679-8249-9EDF-0065027A5AE9}"/>
              </a:ext>
            </a:extLst>
          </p:cNvPr>
          <p:cNvSpPr txBox="1"/>
          <p:nvPr/>
        </p:nvSpPr>
        <p:spPr>
          <a:xfrm>
            <a:off x="1635759" y="1916453"/>
            <a:ext cx="9760417" cy="286232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The </a:t>
            </a:r>
            <a:r>
              <a:rPr lang="en-US" sz="3600" b="1" dirty="0">
                <a:latin typeface="Times New Roman" panose="02020603050405020304" pitchFamily="18" charset="0"/>
                <a:cs typeface="Times New Roman" panose="02020603050405020304" pitchFamily="18" charset="0"/>
              </a:rPr>
              <a:t>National Standardized Test </a:t>
            </a:r>
            <a:r>
              <a:rPr lang="en-US" sz="3600"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NST)</a:t>
            </a:r>
            <a:r>
              <a:rPr lang="en-US" sz="3600" dirty="0">
                <a:latin typeface="Times New Roman" panose="02020603050405020304" pitchFamily="18" charset="0"/>
                <a:cs typeface="Times New Roman" panose="02020603050405020304" pitchFamily="18" charset="0"/>
              </a:rPr>
              <a:t> is for the assessment of curriculum standards including the 4Rs, knowledge, skills, values and attitudes that are central to the new Pre-Tertiary education curriculum</a:t>
            </a:r>
          </a:p>
        </p:txBody>
      </p:sp>
      <p:sp>
        <p:nvSpPr>
          <p:cNvPr id="16" name="Oval 15">
            <a:extLst>
              <a:ext uri="{FF2B5EF4-FFF2-40B4-BE49-F238E27FC236}">
                <a16:creationId xmlns:a16="http://schemas.microsoft.com/office/drawing/2014/main" id="{2AEDE561-A186-E074-6733-8AF4B4988100}"/>
              </a:ext>
            </a:extLst>
          </p:cNvPr>
          <p:cNvSpPr/>
          <p:nvPr/>
        </p:nvSpPr>
        <p:spPr>
          <a:xfrm>
            <a:off x="430442" y="1916453"/>
            <a:ext cx="866698" cy="879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17" name="5-point Star 16">
            <a:extLst>
              <a:ext uri="{FF2B5EF4-FFF2-40B4-BE49-F238E27FC236}">
                <a16:creationId xmlns:a16="http://schemas.microsoft.com/office/drawing/2014/main" id="{C0B7AE05-2434-9293-3D63-E6C7497DC865}"/>
              </a:ext>
            </a:extLst>
          </p:cNvPr>
          <p:cNvSpPr/>
          <p:nvPr/>
        </p:nvSpPr>
        <p:spPr>
          <a:xfrm>
            <a:off x="629920" y="2072640"/>
            <a:ext cx="487680" cy="46736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113082" y="305876"/>
            <a:ext cx="5748071"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WESTERN</a:t>
            </a: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B4EFEBDD-F401-48F7-9547-2145491296C7}"/>
              </a:ext>
            </a:extLst>
          </p:cNvPr>
          <p:cNvGraphicFramePr>
            <a:graphicFrameLocks/>
          </p:cNvGraphicFramePr>
          <p:nvPr/>
        </p:nvGraphicFramePr>
        <p:xfrm>
          <a:off x="1445196" y="918251"/>
          <a:ext cx="8831914" cy="5332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188564" y="1244184"/>
          <a:ext cx="6805534" cy="48867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17E8B8B1-4772-4CAB-9ABD-2424CD00879C}"/>
              </a:ext>
            </a:extLst>
          </p:cNvPr>
          <p:cNvGraphicFramePr>
            <a:graphicFrameLocks/>
          </p:cNvGraphicFramePr>
          <p:nvPr>
            <p:extLst>
              <p:ext uri="{D42A27DB-BD31-4B8C-83A1-F6EECF244321}">
                <p14:modId xmlns:p14="http://schemas.microsoft.com/office/powerpoint/2010/main" val="4011422526"/>
              </p:ext>
            </p:extLst>
          </p:nvPr>
        </p:nvGraphicFramePr>
        <p:xfrm>
          <a:off x="2643117" y="1244184"/>
          <a:ext cx="7512102" cy="50067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4544586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113082" y="232189"/>
            <a:ext cx="5748071"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EASTERN </a:t>
            </a: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B4EFEBDD-F401-48F7-9547-2145491296C7}"/>
              </a:ext>
            </a:extLst>
          </p:cNvPr>
          <p:cNvGraphicFramePr>
            <a:graphicFrameLocks/>
          </p:cNvGraphicFramePr>
          <p:nvPr/>
        </p:nvGraphicFramePr>
        <p:xfrm>
          <a:off x="1445196" y="918251"/>
          <a:ext cx="8831914" cy="53326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188564" y="1244184"/>
          <a:ext cx="6805534" cy="48867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7D8A967B-B111-EACE-98FE-4AE3804F17DF}"/>
              </a:ext>
            </a:extLst>
          </p:cNvPr>
          <p:cNvGraphicFramePr>
            <a:graphicFrameLocks/>
          </p:cNvGraphicFramePr>
          <p:nvPr>
            <p:extLst>
              <p:ext uri="{D42A27DB-BD31-4B8C-83A1-F6EECF244321}">
                <p14:modId xmlns:p14="http://schemas.microsoft.com/office/powerpoint/2010/main" val="3158567289"/>
              </p:ext>
            </p:extLst>
          </p:nvPr>
        </p:nvGraphicFramePr>
        <p:xfrm>
          <a:off x="2414092" y="1339142"/>
          <a:ext cx="7323373" cy="51177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3754128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92EAD-53CD-D646-8D30-8D13DA4CB004}"/>
              </a:ext>
            </a:extLst>
          </p:cNvPr>
          <p:cNvSpPr txBox="1"/>
          <p:nvPr/>
        </p:nvSpPr>
        <p:spPr>
          <a:xfrm>
            <a:off x="539645" y="209864"/>
            <a:ext cx="6820525" cy="584775"/>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2021 NST OVERALL RESULTS</a:t>
            </a: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6" name="TextBox 5">
            <a:extLst>
              <a:ext uri="{FF2B5EF4-FFF2-40B4-BE49-F238E27FC236}">
                <a16:creationId xmlns:a16="http://schemas.microsoft.com/office/drawing/2014/main" id="{D3D67822-0986-EA06-AD3B-EB17D537C6C5}"/>
              </a:ext>
            </a:extLst>
          </p:cNvPr>
          <p:cNvSpPr txBox="1"/>
          <p:nvPr/>
        </p:nvSpPr>
        <p:spPr>
          <a:xfrm>
            <a:off x="1145641" y="2274838"/>
            <a:ext cx="9494820" cy="2308324"/>
          </a:xfrm>
          <a:prstGeom prst="rect">
            <a:avLst/>
          </a:prstGeom>
          <a:noFill/>
        </p:spPr>
        <p:txBody>
          <a:bodyPr wrap="square" rtlCol="0">
            <a:spAutoFit/>
          </a:bodyPr>
          <a:lstStyle/>
          <a:p>
            <a:pPr algn="ctr"/>
            <a:r>
              <a:rPr lang="en-US" sz="7200" b="1" dirty="0">
                <a:solidFill>
                  <a:schemeClr val="tx2"/>
                </a:solidFill>
                <a:latin typeface="Arial" panose="020B0604020202020204" pitchFamily="34" charset="0"/>
              </a:rPr>
              <a:t>REGIONAL RESULTS </a:t>
            </a:r>
            <a:r>
              <a:rPr lang="en-US" sz="7200" b="1" dirty="0">
                <a:solidFill>
                  <a:schemeClr val="accent2"/>
                </a:solidFill>
                <a:latin typeface="Arial" panose="020B0604020202020204" pitchFamily="34" charset="0"/>
              </a:rPr>
              <a:t>(MATHEMATICS)</a:t>
            </a:r>
            <a:endParaRPr lang="en-US" sz="7200" b="1" dirty="0">
              <a:solidFill>
                <a:srgbClr val="FFC000"/>
              </a:solidFill>
              <a:latin typeface="Arial" panose="020B0604020202020204" pitchFamily="34" charset="0"/>
            </a:endParaRPr>
          </a:p>
        </p:txBody>
      </p:sp>
    </p:spTree>
    <p:extLst>
      <p:ext uri="{BB962C8B-B14F-4D97-AF65-F5344CB8AC3E}">
        <p14:creationId xmlns:p14="http://schemas.microsoft.com/office/powerpoint/2010/main" val="272252657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6" name="TextBox 5">
            <a:extLst>
              <a:ext uri="{FF2B5EF4-FFF2-40B4-BE49-F238E27FC236}">
                <a16:creationId xmlns:a16="http://schemas.microsoft.com/office/drawing/2014/main" id="{86260B8C-524C-20D0-828C-5E97AEFA7DCD}"/>
              </a:ext>
            </a:extLst>
          </p:cNvPr>
          <p:cNvSpPr txBox="1"/>
          <p:nvPr/>
        </p:nvSpPr>
        <p:spPr>
          <a:xfrm>
            <a:off x="0" y="24808"/>
            <a:ext cx="5455275"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rPr>
              <a:t>REGIONAL RESULTS -  </a:t>
            </a:r>
            <a:r>
              <a:rPr lang="en-US" sz="3600" b="1" dirty="0">
                <a:solidFill>
                  <a:srgbClr val="FFCB0C"/>
                </a:solidFill>
                <a:latin typeface="Arial" panose="020B0604020202020204" pitchFamily="34" charset="0"/>
              </a:rPr>
              <a:t>(MATHEMATICS)</a:t>
            </a:r>
          </a:p>
        </p:txBody>
      </p:sp>
      <p:graphicFrame>
        <p:nvGraphicFramePr>
          <p:cNvPr id="3" name="Table 2">
            <a:extLst>
              <a:ext uri="{FF2B5EF4-FFF2-40B4-BE49-F238E27FC236}">
                <a16:creationId xmlns:a16="http://schemas.microsoft.com/office/drawing/2014/main" id="{565C9B69-1FDB-1568-F2A5-16707559F42F}"/>
              </a:ext>
            </a:extLst>
          </p:cNvPr>
          <p:cNvGraphicFramePr>
            <a:graphicFrameLocks noGrp="1"/>
          </p:cNvGraphicFramePr>
          <p:nvPr/>
        </p:nvGraphicFramePr>
        <p:xfrm>
          <a:off x="4044875" y="1225137"/>
          <a:ext cx="4206239" cy="4992786"/>
        </p:xfrm>
        <a:graphic>
          <a:graphicData uri="http://schemas.openxmlformats.org/drawingml/2006/table">
            <a:tbl>
              <a:tblPr>
                <a:tableStyleId>{5C22544A-7EE6-4342-B048-85BDC9FD1C3A}</a:tableStyleId>
              </a:tblPr>
              <a:tblGrid>
                <a:gridCol w="2341208">
                  <a:extLst>
                    <a:ext uri="{9D8B030D-6E8A-4147-A177-3AD203B41FA5}">
                      <a16:colId xmlns:a16="http://schemas.microsoft.com/office/drawing/2014/main" val="2311280763"/>
                    </a:ext>
                  </a:extLst>
                </a:gridCol>
                <a:gridCol w="1865031">
                  <a:extLst>
                    <a:ext uri="{9D8B030D-6E8A-4147-A177-3AD203B41FA5}">
                      <a16:colId xmlns:a16="http://schemas.microsoft.com/office/drawing/2014/main" val="2836737544"/>
                    </a:ext>
                  </a:extLst>
                </a:gridCol>
              </a:tblGrid>
              <a:tr h="277377">
                <a:tc>
                  <a:txBody>
                    <a:bodyPr/>
                    <a:lstStyle/>
                    <a:p>
                      <a:pPr algn="ctr" fontAlgn="b"/>
                      <a:r>
                        <a:rPr lang="en-GB" sz="1400" b="1" u="none" strike="noStrike">
                          <a:effectLst/>
                        </a:rPr>
                        <a:t>REGION AND SUBJECT</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b="1" u="none" strike="noStrike">
                          <a:effectLst/>
                        </a:rPr>
                        <a:t>MEAN SCORE (%)</a:t>
                      </a:r>
                      <a:endParaRPr lang="en-GB"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8946978"/>
                  </a:ext>
                </a:extLst>
              </a:tr>
              <a:tr h="277377">
                <a:tc gridSpan="2">
                  <a:txBody>
                    <a:bodyPr/>
                    <a:lstStyle/>
                    <a:p>
                      <a:pPr algn="ctr" fontAlgn="b"/>
                      <a:r>
                        <a:rPr lang="en-GB" sz="1400" b="1" u="none" strike="noStrike">
                          <a:effectLst/>
                        </a:rPr>
                        <a:t>P4 MATHEMATICS</a:t>
                      </a:r>
                      <a:endParaRPr lang="en-GB"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GH"/>
                    </a:p>
                  </a:txBody>
                  <a:tcPr/>
                </a:tc>
                <a:extLst>
                  <a:ext uri="{0D108BD9-81ED-4DB2-BD59-A6C34878D82A}">
                    <a16:rowId xmlns:a16="http://schemas.microsoft.com/office/drawing/2014/main" val="3826748313"/>
                  </a:ext>
                </a:extLst>
              </a:tr>
              <a:tr h="277377">
                <a:tc>
                  <a:txBody>
                    <a:bodyPr/>
                    <a:lstStyle/>
                    <a:p>
                      <a:pPr marL="361950" indent="0" algn="l" fontAlgn="b">
                        <a:tabLst/>
                      </a:pPr>
                      <a:r>
                        <a:rPr lang="en-GB" sz="1400" b="1" u="none" strike="noStrike" dirty="0">
                          <a:effectLst/>
                        </a:rPr>
                        <a:t>AHAFO</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58</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712789531"/>
                  </a:ext>
                </a:extLst>
              </a:tr>
              <a:tr h="277377">
                <a:tc>
                  <a:txBody>
                    <a:bodyPr/>
                    <a:lstStyle/>
                    <a:p>
                      <a:pPr marL="361950" indent="0" algn="l" fontAlgn="b">
                        <a:tabLst/>
                      </a:pPr>
                      <a:r>
                        <a:rPr lang="en-GB" sz="1400" b="1" u="none" strike="noStrike" dirty="0">
                          <a:effectLst/>
                        </a:rPr>
                        <a:t>UPPER EAST</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57</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236180075"/>
                  </a:ext>
                </a:extLst>
              </a:tr>
              <a:tr h="277377">
                <a:tc>
                  <a:txBody>
                    <a:bodyPr/>
                    <a:lstStyle/>
                    <a:p>
                      <a:pPr marL="404813" indent="0" algn="l" fontAlgn="b">
                        <a:tabLst/>
                      </a:pPr>
                      <a:r>
                        <a:rPr lang="en-GB" sz="1400" b="1" u="none" strike="noStrike" dirty="0">
                          <a:effectLst/>
                        </a:rPr>
                        <a:t>BONO EAST</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56</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3298308905"/>
                  </a:ext>
                </a:extLst>
              </a:tr>
              <a:tr h="277377">
                <a:tc>
                  <a:txBody>
                    <a:bodyPr/>
                    <a:lstStyle/>
                    <a:p>
                      <a:pPr marL="361950" indent="0" algn="l" fontAlgn="b">
                        <a:tabLst/>
                      </a:pPr>
                      <a:r>
                        <a:rPr lang="en-GB" sz="1400" b="1" u="none" strike="noStrike" dirty="0">
                          <a:effectLst/>
                        </a:rPr>
                        <a:t>NORTHERN </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56</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696672590"/>
                  </a:ext>
                </a:extLst>
              </a:tr>
              <a:tr h="277377">
                <a:tc>
                  <a:txBody>
                    <a:bodyPr/>
                    <a:lstStyle/>
                    <a:p>
                      <a:pPr marL="404813" indent="0" algn="l" fontAlgn="b">
                        <a:tabLst/>
                      </a:pPr>
                      <a:r>
                        <a:rPr lang="en-GB" sz="1400" b="1" u="none" strike="noStrike" dirty="0">
                          <a:effectLst/>
                        </a:rPr>
                        <a:t>SAVANNAH</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55</a:t>
                      </a:r>
                      <a:endParaRPr lang="en-GH"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0905327"/>
                  </a:ext>
                </a:extLst>
              </a:tr>
              <a:tr h="277377">
                <a:tc>
                  <a:txBody>
                    <a:bodyPr/>
                    <a:lstStyle/>
                    <a:p>
                      <a:pPr marL="404813" indent="0" algn="l" fontAlgn="b">
                        <a:tabLst/>
                      </a:pPr>
                      <a:r>
                        <a:rPr lang="en-GB" sz="1400" b="1" u="none" strike="noStrike" dirty="0">
                          <a:effectLst/>
                        </a:rPr>
                        <a:t>BONO </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53</a:t>
                      </a:r>
                      <a:endParaRPr lang="en-GH"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7120244"/>
                  </a:ext>
                </a:extLst>
              </a:tr>
              <a:tr h="277377">
                <a:tc>
                  <a:txBody>
                    <a:bodyPr/>
                    <a:lstStyle/>
                    <a:p>
                      <a:pPr marL="404813" indent="0" algn="l" fontAlgn="b">
                        <a:tabLst/>
                      </a:pPr>
                      <a:r>
                        <a:rPr lang="en-GB" sz="1400" b="1" u="none" strike="noStrike" dirty="0">
                          <a:effectLst/>
                        </a:rPr>
                        <a:t>GREATER ACCRA</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52</a:t>
                      </a:r>
                      <a:endParaRPr lang="en-GH"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4114926"/>
                  </a:ext>
                </a:extLst>
              </a:tr>
              <a:tr h="277377">
                <a:tc>
                  <a:txBody>
                    <a:bodyPr/>
                    <a:lstStyle/>
                    <a:p>
                      <a:pPr marL="404813" indent="0" algn="l" fontAlgn="b">
                        <a:tabLst/>
                      </a:pPr>
                      <a:r>
                        <a:rPr lang="en-GB" sz="1400" b="1" u="none" strike="noStrike" dirty="0">
                          <a:effectLst/>
                        </a:rPr>
                        <a:t>ASHANTI</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50</a:t>
                      </a:r>
                      <a:endParaRPr lang="en-GH"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8740661"/>
                  </a:ext>
                </a:extLst>
              </a:tr>
              <a:tr h="277377">
                <a:tc>
                  <a:txBody>
                    <a:bodyPr/>
                    <a:lstStyle/>
                    <a:p>
                      <a:pPr marL="361950" indent="0" algn="l" fontAlgn="b">
                        <a:tabLst/>
                      </a:pPr>
                      <a:r>
                        <a:rPr lang="en-GB" sz="1400" b="1" u="none" strike="noStrike" dirty="0">
                          <a:effectLst/>
                        </a:rPr>
                        <a:t>NORTH EAST</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50</a:t>
                      </a:r>
                      <a:endParaRPr lang="en-GH"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5730747"/>
                  </a:ext>
                </a:extLst>
              </a:tr>
              <a:tr h="277377">
                <a:tc>
                  <a:txBody>
                    <a:bodyPr/>
                    <a:lstStyle/>
                    <a:p>
                      <a:pPr marL="361950" indent="0" algn="l" fontAlgn="b">
                        <a:tabLst/>
                      </a:pPr>
                      <a:r>
                        <a:rPr lang="en-GB" sz="1400" b="1" u="none" strike="noStrike" dirty="0">
                          <a:effectLst/>
                        </a:rPr>
                        <a:t>CENTRAL</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44</a:t>
                      </a:r>
                      <a:endParaRPr lang="en-GH"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9066571"/>
                  </a:ext>
                </a:extLst>
              </a:tr>
              <a:tr h="277377">
                <a:tc>
                  <a:txBody>
                    <a:bodyPr/>
                    <a:lstStyle/>
                    <a:p>
                      <a:pPr marL="404813" indent="0" algn="l" fontAlgn="b">
                        <a:tabLst/>
                      </a:pPr>
                      <a:r>
                        <a:rPr lang="en-GB" sz="1400" b="1" u="none" strike="noStrike" dirty="0">
                          <a:effectLst/>
                        </a:rPr>
                        <a:t>EASTERN</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43</a:t>
                      </a:r>
                      <a:endParaRPr lang="en-GH"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4640112"/>
                  </a:ext>
                </a:extLst>
              </a:tr>
              <a:tr h="277377">
                <a:tc>
                  <a:txBody>
                    <a:bodyPr/>
                    <a:lstStyle/>
                    <a:p>
                      <a:pPr marL="404813" indent="0" algn="l" fontAlgn="b">
                        <a:tabLst/>
                      </a:pPr>
                      <a:r>
                        <a:rPr lang="en-GB" sz="1400" b="1" u="none" strike="noStrike" dirty="0">
                          <a:effectLst/>
                        </a:rPr>
                        <a:t>WESTERN NORTH</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40</a:t>
                      </a:r>
                      <a:endParaRPr lang="en-GH"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7888352"/>
                  </a:ext>
                </a:extLst>
              </a:tr>
              <a:tr h="277377">
                <a:tc>
                  <a:txBody>
                    <a:bodyPr/>
                    <a:lstStyle/>
                    <a:p>
                      <a:pPr marL="361950" indent="0" algn="l" fontAlgn="b">
                        <a:tabLst/>
                      </a:pPr>
                      <a:r>
                        <a:rPr lang="en-GB" sz="1400" b="1" u="none" strike="noStrike" dirty="0">
                          <a:effectLst/>
                        </a:rPr>
                        <a:t>UPPER WEST</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39</a:t>
                      </a:r>
                      <a:endParaRPr lang="en-GH"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7410432"/>
                  </a:ext>
                </a:extLst>
              </a:tr>
              <a:tr h="277377">
                <a:tc>
                  <a:txBody>
                    <a:bodyPr/>
                    <a:lstStyle/>
                    <a:p>
                      <a:pPr marL="404813" indent="0" algn="l" fontAlgn="b">
                        <a:tabLst/>
                      </a:pPr>
                      <a:r>
                        <a:rPr lang="en-GB" sz="1400" b="1" u="none" strike="noStrike" dirty="0">
                          <a:effectLst/>
                        </a:rPr>
                        <a:t>OTI</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38</a:t>
                      </a:r>
                      <a:endParaRPr lang="en-GH" sz="1400" b="1" i="0" u="none" strike="noStrike">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3056964619"/>
                  </a:ext>
                </a:extLst>
              </a:tr>
              <a:tr h="277377">
                <a:tc>
                  <a:txBody>
                    <a:bodyPr/>
                    <a:lstStyle/>
                    <a:p>
                      <a:pPr marL="404813" indent="0" algn="l" fontAlgn="b">
                        <a:tabLst/>
                      </a:pPr>
                      <a:r>
                        <a:rPr lang="en-GB" sz="1400" b="1" u="none" strike="noStrike" dirty="0">
                          <a:effectLst/>
                        </a:rPr>
                        <a:t>WESTERN  </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29</a:t>
                      </a:r>
                      <a:endParaRPr lang="en-GH" sz="1400" b="1" i="0" u="none" strike="noStrike">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3690858048"/>
                  </a:ext>
                </a:extLst>
              </a:tr>
              <a:tr h="277377">
                <a:tc>
                  <a:txBody>
                    <a:bodyPr/>
                    <a:lstStyle/>
                    <a:p>
                      <a:pPr marL="404813" indent="0" algn="l" fontAlgn="b">
                        <a:tabLst/>
                      </a:pPr>
                      <a:r>
                        <a:rPr lang="en-GB" sz="1400" b="1" u="none" strike="noStrike" dirty="0">
                          <a:effectLst/>
                        </a:rPr>
                        <a:t>VOLTA</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27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1476867008"/>
                  </a:ext>
                </a:extLst>
              </a:tr>
            </a:tbl>
          </a:graphicData>
        </a:graphic>
      </p:graphicFrame>
    </p:spTree>
    <p:extLst>
      <p:ext uri="{BB962C8B-B14F-4D97-AF65-F5344CB8AC3E}">
        <p14:creationId xmlns:p14="http://schemas.microsoft.com/office/powerpoint/2010/main" val="94554337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45"/>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1964693" y="1720840"/>
            <a:ext cx="8262614" cy="3416320"/>
          </a:xfrm>
          <a:prstGeom prst="rect">
            <a:avLst/>
          </a:prstGeom>
          <a:noFill/>
        </p:spPr>
        <p:txBody>
          <a:bodyPr wrap="square" rtlCol="0">
            <a:spAutoFit/>
          </a:bodyPr>
          <a:lstStyle/>
          <a:p>
            <a:pPr algn="ctr"/>
            <a:r>
              <a:rPr lang="en-US" sz="7200" b="1" dirty="0">
                <a:solidFill>
                  <a:schemeClr val="tx2"/>
                </a:solidFill>
                <a:latin typeface="Arial" panose="020B0604020202020204" pitchFamily="34" charset="0"/>
              </a:rPr>
              <a:t>REGIONAL PERFORMANCE </a:t>
            </a:r>
            <a:r>
              <a:rPr lang="en-US" sz="7200" b="1" dirty="0">
                <a:solidFill>
                  <a:schemeClr val="accent2"/>
                </a:solidFill>
                <a:latin typeface="Arial" panose="020B0604020202020204" pitchFamily="34" charset="0"/>
              </a:rPr>
              <a:t>(MATHEMATICS)</a:t>
            </a:r>
            <a:endParaRPr lang="en-US" sz="7200" b="1" dirty="0">
              <a:solidFill>
                <a:srgbClr val="FFC000"/>
              </a:solidFill>
              <a:latin typeface="Arial" panose="020B0604020202020204" pitchFamily="34" charset="0"/>
            </a:endParaRP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13809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45"/>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68A57FF0-44BB-A084-14A0-564CCA33D0CA}"/>
              </a:ext>
            </a:extLst>
          </p:cNvPr>
          <p:cNvGraphicFramePr>
            <a:graphicFrameLocks noGrp="1"/>
          </p:cNvGraphicFramePr>
          <p:nvPr>
            <p:extLst>
              <p:ext uri="{D42A27DB-BD31-4B8C-83A1-F6EECF244321}">
                <p14:modId xmlns:p14="http://schemas.microsoft.com/office/powerpoint/2010/main" val="3391627883"/>
              </p:ext>
            </p:extLst>
          </p:nvPr>
        </p:nvGraphicFramePr>
        <p:xfrm>
          <a:off x="2735468" y="1247886"/>
          <a:ext cx="6695664" cy="4779382"/>
        </p:xfrm>
        <a:graphic>
          <a:graphicData uri="http://schemas.openxmlformats.org/drawingml/2006/table">
            <a:tbl>
              <a:tblPr>
                <a:tableStyleId>{5C22544A-7EE6-4342-B048-85BDC9FD1C3A}</a:tableStyleId>
              </a:tblPr>
              <a:tblGrid>
                <a:gridCol w="2254251">
                  <a:extLst>
                    <a:ext uri="{9D8B030D-6E8A-4147-A177-3AD203B41FA5}">
                      <a16:colId xmlns:a16="http://schemas.microsoft.com/office/drawing/2014/main" val="2265947492"/>
                    </a:ext>
                  </a:extLst>
                </a:gridCol>
                <a:gridCol w="976842">
                  <a:extLst>
                    <a:ext uri="{9D8B030D-6E8A-4147-A177-3AD203B41FA5}">
                      <a16:colId xmlns:a16="http://schemas.microsoft.com/office/drawing/2014/main" val="3773227661"/>
                    </a:ext>
                  </a:extLst>
                </a:gridCol>
                <a:gridCol w="925854">
                  <a:extLst>
                    <a:ext uri="{9D8B030D-6E8A-4147-A177-3AD203B41FA5}">
                      <a16:colId xmlns:a16="http://schemas.microsoft.com/office/drawing/2014/main" val="3179676619"/>
                    </a:ext>
                  </a:extLst>
                </a:gridCol>
                <a:gridCol w="925854">
                  <a:extLst>
                    <a:ext uri="{9D8B030D-6E8A-4147-A177-3AD203B41FA5}">
                      <a16:colId xmlns:a16="http://schemas.microsoft.com/office/drawing/2014/main" val="2968709439"/>
                    </a:ext>
                  </a:extLst>
                </a:gridCol>
                <a:gridCol w="590399">
                  <a:extLst>
                    <a:ext uri="{9D8B030D-6E8A-4147-A177-3AD203B41FA5}">
                      <a16:colId xmlns:a16="http://schemas.microsoft.com/office/drawing/2014/main" val="3329288398"/>
                    </a:ext>
                  </a:extLst>
                </a:gridCol>
                <a:gridCol w="1022464">
                  <a:extLst>
                    <a:ext uri="{9D8B030D-6E8A-4147-A177-3AD203B41FA5}">
                      <a16:colId xmlns:a16="http://schemas.microsoft.com/office/drawing/2014/main" val="388491743"/>
                    </a:ext>
                  </a:extLst>
                </a:gridCol>
              </a:tblGrid>
              <a:tr h="471378">
                <a:tc>
                  <a:txBody>
                    <a:bodyPr/>
                    <a:lstStyle/>
                    <a:p>
                      <a:pPr algn="ctr" fontAlgn="b"/>
                      <a:r>
                        <a:rPr lang="en-GB" sz="1400" b="1" u="none" strike="noStrike">
                          <a:effectLst/>
                        </a:rPr>
                        <a:t>REGIONS AND PERFOMING STANDARDS</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1" u="none" strike="noStrike" dirty="0">
                          <a:effectLst/>
                        </a:rPr>
                        <a:t>ADVANCED    (%)</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1" u="none" strike="noStrike">
                          <a:effectLst/>
                        </a:rPr>
                        <a:t>PROFICIENT (%)</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ADV + P </a:t>
                      </a:r>
                      <a:endParaRPr lang="en-GH"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1" u="none" strike="noStrike">
                          <a:effectLst/>
                        </a:rPr>
                        <a:t>BASIC (%)</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1" u="none" strike="noStrike" dirty="0">
                          <a:effectLst/>
                        </a:rPr>
                        <a:t>BELOW BASIC (%)</a:t>
                      </a:r>
                      <a:endParaRPr lang="en-GB"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1228343451"/>
                  </a:ext>
                </a:extLst>
              </a:tr>
              <a:tr h="253412">
                <a:tc gridSpan="6">
                  <a:txBody>
                    <a:bodyPr/>
                    <a:lstStyle/>
                    <a:p>
                      <a:pPr algn="ctr" fontAlgn="b"/>
                      <a:r>
                        <a:rPr lang="en-GB" sz="1400" b="1" u="none" strike="noStrike">
                          <a:effectLst/>
                        </a:rPr>
                        <a:t>P4 MATHEMATICS</a:t>
                      </a:r>
                      <a:endParaRPr lang="en-GB"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GH"/>
                    </a:p>
                  </a:txBody>
                  <a:tcPr/>
                </a:tc>
                <a:tc hMerge="1">
                  <a:txBody>
                    <a:bodyPr/>
                    <a:lstStyle/>
                    <a:p>
                      <a:endParaRPr lang="en-GH"/>
                    </a:p>
                  </a:txBody>
                  <a:tcPr/>
                </a:tc>
                <a:tc hMerge="1">
                  <a:txBody>
                    <a:bodyPr/>
                    <a:lstStyle/>
                    <a:p>
                      <a:endParaRPr lang="en-GH"/>
                    </a:p>
                  </a:txBody>
                  <a:tcPr/>
                </a:tc>
                <a:tc hMerge="1">
                  <a:txBody>
                    <a:bodyPr/>
                    <a:lstStyle/>
                    <a:p>
                      <a:endParaRPr lang="en-GH"/>
                    </a:p>
                  </a:txBody>
                  <a:tcPr/>
                </a:tc>
                <a:tc hMerge="1">
                  <a:txBody>
                    <a:bodyPr/>
                    <a:lstStyle/>
                    <a:p>
                      <a:endParaRPr lang="en-GH"/>
                    </a:p>
                  </a:txBody>
                  <a:tcPr/>
                </a:tc>
                <a:extLst>
                  <a:ext uri="{0D108BD9-81ED-4DB2-BD59-A6C34878D82A}">
                    <a16:rowId xmlns:a16="http://schemas.microsoft.com/office/drawing/2014/main" val="2959319319"/>
                  </a:ext>
                </a:extLst>
              </a:tr>
              <a:tr h="253412">
                <a:tc>
                  <a:txBody>
                    <a:bodyPr/>
                    <a:lstStyle/>
                    <a:p>
                      <a:pPr algn="r" fontAlgn="b"/>
                      <a:r>
                        <a:rPr lang="en-GB" sz="1400" b="1" u="none" strike="noStrike">
                          <a:effectLst/>
                        </a:rPr>
                        <a:t>AHAFO</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23</a:t>
                      </a:r>
                      <a:endParaRPr lang="en-GH" sz="1400" b="1" i="0" u="none" strike="noStrike">
                        <a:solidFill>
                          <a:srgbClr val="00B05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21</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dirty="0">
                          <a:solidFill>
                            <a:srgbClr val="000000"/>
                          </a:solidFill>
                          <a:effectLst/>
                          <a:latin typeface="Calibri" panose="020F0502020204030204" pitchFamily="34" charset="0"/>
                        </a:rPr>
                        <a:t>44</a:t>
                      </a:r>
                    </a:p>
                  </a:txBody>
                  <a:tcPr marL="9525" marR="9525" marT="9525" marB="0" anchor="b"/>
                </a:tc>
                <a:tc>
                  <a:txBody>
                    <a:bodyPr/>
                    <a:lstStyle/>
                    <a:p>
                      <a:pPr algn="ctr" fontAlgn="b"/>
                      <a:r>
                        <a:rPr lang="en-GH" sz="1400" b="1" u="none" strike="noStrike" dirty="0">
                          <a:effectLst/>
                        </a:rPr>
                        <a:t>17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39</a:t>
                      </a:r>
                      <a:endParaRPr lang="en-GH" sz="1400" b="1" i="0" u="none" strike="noStrike" dirty="0">
                        <a:solidFill>
                          <a:srgbClr val="00B05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2763968911"/>
                  </a:ext>
                </a:extLst>
              </a:tr>
              <a:tr h="253412">
                <a:tc>
                  <a:txBody>
                    <a:bodyPr/>
                    <a:lstStyle/>
                    <a:p>
                      <a:pPr algn="r" fontAlgn="b"/>
                      <a:r>
                        <a:rPr lang="en-GB" sz="1400" b="1" u="none" strike="noStrike">
                          <a:effectLst/>
                        </a:rPr>
                        <a:t>ASHANTI</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17</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17</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34</a:t>
                      </a:r>
                    </a:p>
                  </a:txBody>
                  <a:tcPr marL="9525" marR="9525" marT="9525" marB="0" anchor="b"/>
                </a:tc>
                <a:tc>
                  <a:txBody>
                    <a:bodyPr/>
                    <a:lstStyle/>
                    <a:p>
                      <a:pPr algn="ctr" fontAlgn="b"/>
                      <a:r>
                        <a:rPr lang="en-GH" sz="1400" b="1" u="none" strike="noStrike" dirty="0">
                          <a:effectLst/>
                        </a:rPr>
                        <a:t>17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49</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2103899002"/>
                  </a:ext>
                </a:extLst>
              </a:tr>
              <a:tr h="253412">
                <a:tc>
                  <a:txBody>
                    <a:bodyPr/>
                    <a:lstStyle/>
                    <a:p>
                      <a:pPr algn="r" fontAlgn="b"/>
                      <a:r>
                        <a:rPr lang="en-GB" sz="1400" b="1" u="none" strike="noStrike">
                          <a:effectLst/>
                        </a:rPr>
                        <a:t>BONO EAST</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13</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16</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29</a:t>
                      </a:r>
                    </a:p>
                  </a:txBody>
                  <a:tcPr marL="9525" marR="9525" marT="9525" marB="0" anchor="b"/>
                </a:tc>
                <a:tc>
                  <a:txBody>
                    <a:bodyPr/>
                    <a:lstStyle/>
                    <a:p>
                      <a:pPr algn="ctr" fontAlgn="b"/>
                      <a:r>
                        <a:rPr lang="en-GH" sz="1400" b="1" u="none" strike="noStrike" dirty="0">
                          <a:effectLst/>
                        </a:rPr>
                        <a:t>17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54</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2321523852"/>
                  </a:ext>
                </a:extLst>
              </a:tr>
              <a:tr h="253412">
                <a:tc>
                  <a:txBody>
                    <a:bodyPr/>
                    <a:lstStyle/>
                    <a:p>
                      <a:pPr algn="r" fontAlgn="b"/>
                      <a:r>
                        <a:rPr lang="en-GB" sz="1400" b="1" u="none" strike="noStrike">
                          <a:effectLst/>
                        </a:rPr>
                        <a:t>BONO </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21</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18</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39</a:t>
                      </a:r>
                    </a:p>
                  </a:txBody>
                  <a:tcPr marL="9525" marR="9525" marT="9525" marB="0" anchor="b"/>
                </a:tc>
                <a:tc>
                  <a:txBody>
                    <a:bodyPr/>
                    <a:lstStyle/>
                    <a:p>
                      <a:pPr algn="ctr" fontAlgn="b"/>
                      <a:r>
                        <a:rPr lang="en-GH" sz="1400" b="1" u="none" strike="noStrike" dirty="0">
                          <a:effectLst/>
                        </a:rPr>
                        <a:t>17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44</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3447398426"/>
                  </a:ext>
                </a:extLst>
              </a:tr>
              <a:tr h="253412">
                <a:tc>
                  <a:txBody>
                    <a:bodyPr/>
                    <a:lstStyle/>
                    <a:p>
                      <a:pPr algn="r" fontAlgn="b"/>
                      <a:r>
                        <a:rPr lang="en-GB" sz="1400" b="1" u="none" strike="noStrike">
                          <a:effectLst/>
                        </a:rPr>
                        <a:t>CENTRAL</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15</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13</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28</a:t>
                      </a:r>
                    </a:p>
                  </a:txBody>
                  <a:tcPr marL="9525" marR="9525" marT="9525" marB="0" anchor="b"/>
                </a:tc>
                <a:tc>
                  <a:txBody>
                    <a:bodyPr/>
                    <a:lstStyle/>
                    <a:p>
                      <a:pPr algn="ctr" fontAlgn="b"/>
                      <a:r>
                        <a:rPr lang="en-GH" sz="1400" b="1" u="none" strike="noStrike" dirty="0">
                          <a:effectLst/>
                        </a:rPr>
                        <a:t>16</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56</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2125235892"/>
                  </a:ext>
                </a:extLst>
              </a:tr>
              <a:tr h="253412">
                <a:tc>
                  <a:txBody>
                    <a:bodyPr/>
                    <a:lstStyle/>
                    <a:p>
                      <a:pPr algn="r" fontAlgn="b"/>
                      <a:r>
                        <a:rPr lang="en-GB" sz="1400" b="1" u="none" strike="noStrike">
                          <a:effectLst/>
                        </a:rPr>
                        <a:t>EASTERN</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5</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8</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n-GH" sz="1400" b="1" u="none" strike="noStrike" dirty="0">
                          <a:effectLst/>
                        </a:rPr>
                        <a:t>10</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77</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1685074545"/>
                  </a:ext>
                </a:extLst>
              </a:tr>
              <a:tr h="253412">
                <a:tc>
                  <a:txBody>
                    <a:bodyPr/>
                    <a:lstStyle/>
                    <a:p>
                      <a:pPr algn="r" fontAlgn="b"/>
                      <a:r>
                        <a:rPr lang="en-GB" sz="1400" b="1" u="none" strike="noStrike">
                          <a:effectLst/>
                        </a:rPr>
                        <a:t>GREATER ACCRA</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5</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10</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n-GH" sz="1400" b="1" u="none" strike="noStrike" dirty="0">
                          <a:effectLst/>
                        </a:rPr>
                        <a:t>19</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66</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525322212"/>
                  </a:ext>
                </a:extLst>
              </a:tr>
              <a:tr h="253412">
                <a:tc>
                  <a:txBody>
                    <a:bodyPr/>
                    <a:lstStyle/>
                    <a:p>
                      <a:pPr algn="r" fontAlgn="b"/>
                      <a:r>
                        <a:rPr lang="en-GB" sz="1400" b="1" u="none" strike="noStrike">
                          <a:effectLst/>
                        </a:rPr>
                        <a:t>NORTH EAST</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23</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20</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43</a:t>
                      </a:r>
                    </a:p>
                  </a:txBody>
                  <a:tcPr marL="9525" marR="9525" marT="9525" marB="0" anchor="b"/>
                </a:tc>
                <a:tc>
                  <a:txBody>
                    <a:bodyPr/>
                    <a:lstStyle/>
                    <a:p>
                      <a:pPr algn="ctr" fontAlgn="b"/>
                      <a:r>
                        <a:rPr lang="en-GH" sz="1400" b="1" u="none" strike="noStrike" dirty="0">
                          <a:effectLst/>
                        </a:rPr>
                        <a:t>14</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43</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1869816087"/>
                  </a:ext>
                </a:extLst>
              </a:tr>
              <a:tr h="253412">
                <a:tc>
                  <a:txBody>
                    <a:bodyPr/>
                    <a:lstStyle/>
                    <a:p>
                      <a:pPr algn="r" fontAlgn="b"/>
                      <a:r>
                        <a:rPr lang="en-GB" sz="1400" b="1" u="none" strike="noStrike">
                          <a:effectLst/>
                        </a:rPr>
                        <a:t>NORTHERN </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19</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23</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42</a:t>
                      </a:r>
                    </a:p>
                  </a:txBody>
                  <a:tcPr marL="9525" marR="9525" marT="9525" marB="0" anchor="b"/>
                </a:tc>
                <a:tc>
                  <a:txBody>
                    <a:bodyPr/>
                    <a:lstStyle/>
                    <a:p>
                      <a:pPr algn="ctr" fontAlgn="b"/>
                      <a:r>
                        <a:rPr lang="en-GH" sz="1400" b="1" u="none" strike="noStrike" dirty="0">
                          <a:effectLst/>
                        </a:rPr>
                        <a:t>19</a:t>
                      </a:r>
                      <a:endParaRPr lang="en-GH" sz="1400" b="1" i="0" u="none" strike="noStrike" dirty="0">
                        <a:solidFill>
                          <a:srgbClr val="00B05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39</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3476863726"/>
                  </a:ext>
                </a:extLst>
              </a:tr>
              <a:tr h="253412">
                <a:tc>
                  <a:txBody>
                    <a:bodyPr/>
                    <a:lstStyle/>
                    <a:p>
                      <a:pPr algn="r" fontAlgn="b"/>
                      <a:r>
                        <a:rPr lang="en-GB" sz="1400" b="1" u="none" strike="noStrike">
                          <a:effectLst/>
                        </a:rPr>
                        <a:t>OTI</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13</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20</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33</a:t>
                      </a:r>
                    </a:p>
                  </a:txBody>
                  <a:tcPr marL="9525" marR="9525" marT="9525" marB="0" anchor="b"/>
                </a:tc>
                <a:tc>
                  <a:txBody>
                    <a:bodyPr/>
                    <a:lstStyle/>
                    <a:p>
                      <a:pPr algn="ctr" fontAlgn="b"/>
                      <a:r>
                        <a:rPr lang="en-GH" sz="1400" b="1" u="none" strike="noStrike" dirty="0">
                          <a:effectLst/>
                        </a:rPr>
                        <a:t>19</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48</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2022225046"/>
                  </a:ext>
                </a:extLst>
              </a:tr>
              <a:tr h="253412">
                <a:tc>
                  <a:txBody>
                    <a:bodyPr/>
                    <a:lstStyle/>
                    <a:p>
                      <a:pPr algn="r" fontAlgn="b"/>
                      <a:r>
                        <a:rPr lang="en-GB" sz="1400" b="1" u="none" strike="noStrike">
                          <a:effectLst/>
                        </a:rPr>
                        <a:t>SAVANNAH</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20</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26</a:t>
                      </a:r>
                      <a:endParaRPr lang="en-GH" sz="1400" b="1" i="0" u="none" strike="noStrike" dirty="0">
                        <a:solidFill>
                          <a:srgbClr val="00B05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46</a:t>
                      </a:r>
                    </a:p>
                  </a:txBody>
                  <a:tcPr marL="9525" marR="9525" marT="9525" marB="0" anchor="b"/>
                </a:tc>
                <a:tc>
                  <a:txBody>
                    <a:bodyPr/>
                    <a:lstStyle/>
                    <a:p>
                      <a:pPr algn="ctr" fontAlgn="b"/>
                      <a:r>
                        <a:rPr lang="en-GH" sz="1400" b="1" u="none" strike="noStrike" dirty="0">
                          <a:effectLst/>
                        </a:rPr>
                        <a:t>15</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39</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2503707768"/>
                  </a:ext>
                </a:extLst>
              </a:tr>
              <a:tr h="253412">
                <a:tc>
                  <a:txBody>
                    <a:bodyPr/>
                    <a:lstStyle/>
                    <a:p>
                      <a:pPr algn="r" fontAlgn="b"/>
                      <a:r>
                        <a:rPr lang="en-GB" sz="1400" b="1" u="none" strike="noStrike">
                          <a:effectLst/>
                        </a:rPr>
                        <a:t>UPPER EAST</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4</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8</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n-GH" sz="1400" b="1" u="none" strike="noStrike" dirty="0">
                          <a:effectLst/>
                        </a:rPr>
                        <a:t>12</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76</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1969168948"/>
                  </a:ext>
                </a:extLst>
              </a:tr>
              <a:tr h="253412">
                <a:tc>
                  <a:txBody>
                    <a:bodyPr/>
                    <a:lstStyle/>
                    <a:p>
                      <a:pPr algn="r" fontAlgn="b"/>
                      <a:r>
                        <a:rPr lang="en-GB" sz="1400" b="1" u="none" strike="noStrike">
                          <a:effectLst/>
                        </a:rPr>
                        <a:t>UPPER WEST</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8</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13</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21</a:t>
                      </a:r>
                    </a:p>
                  </a:txBody>
                  <a:tcPr marL="9525" marR="9525" marT="9525" marB="0" anchor="b"/>
                </a:tc>
                <a:tc>
                  <a:txBody>
                    <a:bodyPr/>
                    <a:lstStyle/>
                    <a:p>
                      <a:pPr algn="ctr" fontAlgn="b"/>
                      <a:r>
                        <a:rPr lang="en-GH" sz="1400" b="1" u="none" strike="noStrike" dirty="0">
                          <a:effectLst/>
                        </a:rPr>
                        <a:t>14</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65</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3792102167"/>
                  </a:ext>
                </a:extLst>
              </a:tr>
              <a:tr h="253412">
                <a:tc>
                  <a:txBody>
                    <a:bodyPr/>
                    <a:lstStyle/>
                    <a:p>
                      <a:pPr algn="r" fontAlgn="b"/>
                      <a:r>
                        <a:rPr lang="en-GB" sz="1400" b="1" u="none" strike="noStrike">
                          <a:effectLst/>
                        </a:rPr>
                        <a:t>VOLTA</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0</a:t>
                      </a:r>
                      <a:endParaRPr lang="en-GH" sz="1400" b="1" i="0" u="none" strike="noStrike" dirty="0">
                        <a:solidFill>
                          <a:srgbClr val="FF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1</a:t>
                      </a:r>
                      <a:endParaRPr lang="en-GH" sz="1400" b="1" i="0" u="none" strike="noStrike" dirty="0">
                        <a:solidFill>
                          <a:srgbClr val="FF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n-GH" sz="1400" b="1" u="none" strike="noStrike" dirty="0">
                          <a:effectLst/>
                        </a:rPr>
                        <a:t>3</a:t>
                      </a:r>
                      <a:endParaRPr lang="en-GH" sz="1400" b="1" i="0" u="none" strike="noStrike" dirty="0">
                        <a:solidFill>
                          <a:srgbClr val="FF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96</a:t>
                      </a:r>
                      <a:endParaRPr lang="en-GH" sz="1400" b="1" i="0" u="none" strike="noStrike" dirty="0">
                        <a:solidFill>
                          <a:srgbClr val="FF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68267328"/>
                  </a:ext>
                </a:extLst>
              </a:tr>
              <a:tr h="253412">
                <a:tc>
                  <a:txBody>
                    <a:bodyPr/>
                    <a:lstStyle/>
                    <a:p>
                      <a:pPr algn="r" fontAlgn="b"/>
                      <a:r>
                        <a:rPr lang="en-GB" sz="1400" b="1" u="none" strike="noStrike">
                          <a:effectLst/>
                        </a:rPr>
                        <a:t>WESTERN</a:t>
                      </a:r>
                      <a:endParaRPr lang="en-GB"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a:effectLst/>
                        </a:rPr>
                        <a:t>2</a:t>
                      </a:r>
                      <a:endParaRPr lang="en-GH" sz="1400" b="1"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3</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n-GH" sz="1400" b="1" u="none" strike="noStrike" dirty="0">
                          <a:effectLst/>
                        </a:rPr>
                        <a:t>2</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93</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1997814684"/>
                  </a:ext>
                </a:extLst>
              </a:tr>
              <a:tr h="253412">
                <a:tc>
                  <a:txBody>
                    <a:bodyPr/>
                    <a:lstStyle/>
                    <a:p>
                      <a:pPr algn="r" fontAlgn="b"/>
                      <a:r>
                        <a:rPr lang="en-GB" sz="1400" b="1" u="none" strike="noStrike" dirty="0">
                          <a:effectLst/>
                        </a:rPr>
                        <a:t>WESTERN NORTH</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H" sz="1400" b="1" u="none" strike="noStrike" dirty="0">
                          <a:effectLst/>
                        </a:rPr>
                        <a:t>9</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ctr" fontAlgn="b"/>
                      <a:r>
                        <a:rPr lang="en-GH" sz="1400" b="1" u="none" strike="noStrike" dirty="0">
                          <a:effectLst/>
                        </a:rPr>
                        <a:t>10</a:t>
                      </a:r>
                      <a:endParaRPr lang="en-GH" sz="1400" b="1" i="0" u="none" strike="noStrike" dirty="0">
                        <a:solidFill>
                          <a:srgbClr val="000000"/>
                        </a:solidFill>
                        <a:effectLst/>
                        <a:latin typeface="Calibri" panose="020F0502020204030204" pitchFamily="34" charset="0"/>
                      </a:endParaRPr>
                    </a:p>
                  </a:txBody>
                  <a:tcPr marL="9525" marR="9525" marT="9525" marB="0" anchor="b">
                    <a:solidFill>
                      <a:schemeClr val="tx2">
                        <a:lumMod val="60000"/>
                        <a:lumOff val="40000"/>
                      </a:schemeClr>
                    </a:solidFill>
                  </a:tcPr>
                </a:tc>
                <a:tc>
                  <a:txBody>
                    <a:bodyPr/>
                    <a:lstStyle/>
                    <a:p>
                      <a:pPr algn="ctr" fontAlgn="b"/>
                      <a:r>
                        <a:rPr lang="en-GH" sz="1400" b="1" i="0" u="none" strike="noStrike" dirty="0">
                          <a:solidFill>
                            <a:srgbClr val="000000"/>
                          </a:solidFill>
                          <a:effectLst/>
                          <a:latin typeface="Calibri" panose="020F0502020204030204" pitchFamily="34" charset="0"/>
                        </a:rPr>
                        <a:t>19</a:t>
                      </a:r>
                    </a:p>
                  </a:txBody>
                  <a:tcPr marL="9525" marR="9525" marT="9525" marB="0" anchor="b"/>
                </a:tc>
                <a:tc>
                  <a:txBody>
                    <a:bodyPr/>
                    <a:lstStyle/>
                    <a:p>
                      <a:pPr algn="ctr" fontAlgn="b"/>
                      <a:r>
                        <a:rPr lang="en-GH" sz="1400" b="1" u="none" strike="noStrike" dirty="0">
                          <a:effectLst/>
                        </a:rPr>
                        <a:t>9</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GH" sz="1400" b="1" u="none" strike="noStrike" dirty="0">
                          <a:effectLst/>
                        </a:rPr>
                        <a:t>72</a:t>
                      </a:r>
                      <a:endParaRPr lang="en-GH" sz="14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210880825"/>
                  </a:ext>
                </a:extLst>
              </a:tr>
            </a:tbl>
          </a:graphicData>
        </a:graphic>
      </p:graphicFrame>
      <p:sp>
        <p:nvSpPr>
          <p:cNvPr id="7" name="TextBox 6">
            <a:extLst>
              <a:ext uri="{FF2B5EF4-FFF2-40B4-BE49-F238E27FC236}">
                <a16:creationId xmlns:a16="http://schemas.microsoft.com/office/drawing/2014/main" id="{598E6DC9-D115-127E-A3C8-F944CDC4B389}"/>
              </a:ext>
            </a:extLst>
          </p:cNvPr>
          <p:cNvSpPr txBox="1"/>
          <p:nvPr/>
        </p:nvSpPr>
        <p:spPr>
          <a:xfrm>
            <a:off x="-177817" y="0"/>
            <a:ext cx="6557102"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PERFORMANCE STANDARDS</a:t>
            </a:r>
          </a:p>
          <a:p>
            <a:pPr algn="ctr"/>
            <a:r>
              <a:rPr lang="en-US" sz="3200" b="1" dirty="0">
                <a:solidFill>
                  <a:srgbClr val="FFC000"/>
                </a:solidFill>
                <a:latin typeface="Times New Roman" panose="02020603050405020304" pitchFamily="18" charset="0"/>
                <a:cs typeface="Times New Roman" panose="02020603050405020304" pitchFamily="18" charset="0"/>
              </a:rPr>
              <a:t>(PROFICIENCY)</a:t>
            </a:r>
            <a:r>
              <a:rPr lang="en-US" sz="3200" b="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5840045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AA2E42F-6145-A24E-8345-37FEBF99FAF6}"/>
              </a:ext>
            </a:extLst>
          </p:cNvPr>
          <p:cNvSpPr txBox="1"/>
          <p:nvPr/>
        </p:nvSpPr>
        <p:spPr>
          <a:xfrm>
            <a:off x="25400" y="97585"/>
            <a:ext cx="6070600"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AHAFO </a:t>
            </a:r>
          </a:p>
        </p:txBody>
      </p:sp>
      <p:graphicFrame>
        <p:nvGraphicFramePr>
          <p:cNvPr id="3" name="Chart 2">
            <a:extLst>
              <a:ext uri="{FF2B5EF4-FFF2-40B4-BE49-F238E27FC236}">
                <a16:creationId xmlns:a16="http://schemas.microsoft.com/office/drawing/2014/main" id="{61497956-C888-456B-AD0B-A64097C27C98}"/>
              </a:ext>
            </a:extLst>
          </p:cNvPr>
          <p:cNvGraphicFramePr>
            <a:graphicFrameLocks/>
          </p:cNvGraphicFramePr>
          <p:nvPr>
            <p:extLst>
              <p:ext uri="{D42A27DB-BD31-4B8C-83A1-F6EECF244321}">
                <p14:modId xmlns:p14="http://schemas.microsoft.com/office/powerpoint/2010/main" val="3857667780"/>
              </p:ext>
            </p:extLst>
          </p:nvPr>
        </p:nvGraphicFramePr>
        <p:xfrm>
          <a:off x="2969111" y="1272388"/>
          <a:ext cx="6658983" cy="50853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7160960"/>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680533" y="1250973"/>
          <a:ext cx="6805534" cy="488679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3AA2E42F-6145-A24E-8345-37FEBF99FAF6}"/>
              </a:ext>
            </a:extLst>
          </p:cNvPr>
          <p:cNvSpPr txBox="1"/>
          <p:nvPr/>
        </p:nvSpPr>
        <p:spPr>
          <a:xfrm>
            <a:off x="-179059" y="0"/>
            <a:ext cx="5719184"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NORTH  EAST  </a:t>
            </a:r>
          </a:p>
        </p:txBody>
      </p:sp>
      <p:graphicFrame>
        <p:nvGraphicFramePr>
          <p:cNvPr id="2" name="Chart 1">
            <a:extLst>
              <a:ext uri="{FF2B5EF4-FFF2-40B4-BE49-F238E27FC236}">
                <a16:creationId xmlns:a16="http://schemas.microsoft.com/office/drawing/2014/main" id="{57677D0C-D931-9AFF-4944-85A36B840A2A}"/>
              </a:ext>
            </a:extLst>
          </p:cNvPr>
          <p:cNvGraphicFramePr>
            <a:graphicFrameLocks/>
          </p:cNvGraphicFramePr>
          <p:nvPr>
            <p:extLst>
              <p:ext uri="{D42A27DB-BD31-4B8C-83A1-F6EECF244321}">
                <p14:modId xmlns:p14="http://schemas.microsoft.com/office/powerpoint/2010/main" val="2183993315"/>
              </p:ext>
            </p:extLst>
          </p:nvPr>
        </p:nvGraphicFramePr>
        <p:xfrm>
          <a:off x="2680532" y="1250973"/>
          <a:ext cx="7087411" cy="51928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691642"/>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680533" y="1250973"/>
          <a:ext cx="6805534" cy="488679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3AA2E42F-6145-A24E-8345-37FEBF99FAF6}"/>
              </a:ext>
            </a:extLst>
          </p:cNvPr>
          <p:cNvSpPr txBox="1"/>
          <p:nvPr/>
        </p:nvSpPr>
        <p:spPr>
          <a:xfrm>
            <a:off x="623944" y="316707"/>
            <a:ext cx="5434254"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BONO  </a:t>
            </a:r>
          </a:p>
        </p:txBody>
      </p:sp>
      <p:graphicFrame>
        <p:nvGraphicFramePr>
          <p:cNvPr id="3" name="Chart 2">
            <a:extLst>
              <a:ext uri="{FF2B5EF4-FFF2-40B4-BE49-F238E27FC236}">
                <a16:creationId xmlns:a16="http://schemas.microsoft.com/office/drawing/2014/main" id="{2DD61335-1919-269C-59C3-6763B69B4A08}"/>
              </a:ext>
            </a:extLst>
          </p:cNvPr>
          <p:cNvGraphicFramePr>
            <a:graphicFrameLocks/>
          </p:cNvGraphicFramePr>
          <p:nvPr>
            <p:extLst>
              <p:ext uri="{D42A27DB-BD31-4B8C-83A1-F6EECF244321}">
                <p14:modId xmlns:p14="http://schemas.microsoft.com/office/powerpoint/2010/main" val="276706975"/>
              </p:ext>
            </p:extLst>
          </p:nvPr>
        </p:nvGraphicFramePr>
        <p:xfrm>
          <a:off x="3022898" y="1250973"/>
          <a:ext cx="7293684" cy="50317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513578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5861153" y="1633928"/>
            <a:ext cx="5813477" cy="1133965"/>
          </a:xfrm>
          <a:prstGeom prst="rect">
            <a:avLst/>
          </a:prstGeom>
          <a:noFill/>
        </p:spPr>
        <p:txBody>
          <a:bodyPr wrap="square" rtlCol="0">
            <a:spAutoFit/>
          </a:bodyPr>
          <a:lstStyle/>
          <a:p>
            <a:pPr>
              <a:lnSpc>
                <a:spcPct val="150000"/>
              </a:lnSpc>
            </a:pPr>
            <a:endParaRPr lang="en-US" sz="2400"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068F431D-3047-4530-BE9E-5C42FB9FAF49}"/>
              </a:ext>
            </a:extLst>
          </p:cNvPr>
          <p:cNvGraphicFramePr>
            <a:graphicFrameLocks/>
          </p:cNvGraphicFramePr>
          <p:nvPr/>
        </p:nvGraphicFramePr>
        <p:xfrm>
          <a:off x="2680533" y="1250973"/>
          <a:ext cx="6805534" cy="488679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3AA2E42F-6145-A24E-8345-37FEBF99FAF6}"/>
              </a:ext>
            </a:extLst>
          </p:cNvPr>
          <p:cNvSpPr txBox="1"/>
          <p:nvPr/>
        </p:nvSpPr>
        <p:spPr>
          <a:xfrm>
            <a:off x="27279" y="286379"/>
            <a:ext cx="6070600"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SAVANNAH  </a:t>
            </a:r>
          </a:p>
        </p:txBody>
      </p:sp>
      <p:graphicFrame>
        <p:nvGraphicFramePr>
          <p:cNvPr id="2" name="Chart 1">
            <a:extLst>
              <a:ext uri="{FF2B5EF4-FFF2-40B4-BE49-F238E27FC236}">
                <a16:creationId xmlns:a16="http://schemas.microsoft.com/office/drawing/2014/main" id="{1CF13BC0-F79E-E6ED-67A6-58DA2485B1CA}"/>
              </a:ext>
            </a:extLst>
          </p:cNvPr>
          <p:cNvGraphicFramePr>
            <a:graphicFrameLocks/>
          </p:cNvGraphicFramePr>
          <p:nvPr>
            <p:extLst>
              <p:ext uri="{D42A27DB-BD31-4B8C-83A1-F6EECF244321}">
                <p14:modId xmlns:p14="http://schemas.microsoft.com/office/powerpoint/2010/main" val="3099787336"/>
              </p:ext>
            </p:extLst>
          </p:nvPr>
        </p:nvGraphicFramePr>
        <p:xfrm>
          <a:off x="2334409" y="1339142"/>
          <a:ext cx="8111266" cy="48867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3181095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376360" y="165903"/>
            <a:ext cx="4446011" cy="584775"/>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rPr>
              <a:t>INTRODUCTION</a:t>
            </a:r>
          </a:p>
        </p:txBody>
      </p:sp>
      <p:sp>
        <p:nvSpPr>
          <p:cNvPr id="5" name="Oval 4">
            <a:extLst>
              <a:ext uri="{FF2B5EF4-FFF2-40B4-BE49-F238E27FC236}">
                <a16:creationId xmlns:a16="http://schemas.microsoft.com/office/drawing/2014/main" id="{35F47BC6-F6AC-DABB-F86B-DD19654E5A47}"/>
              </a:ext>
            </a:extLst>
          </p:cNvPr>
          <p:cNvSpPr/>
          <p:nvPr/>
        </p:nvSpPr>
        <p:spPr>
          <a:xfrm>
            <a:off x="376360" y="1414649"/>
            <a:ext cx="866698" cy="8794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4" name="Rectangle 3">
            <a:extLst>
              <a:ext uri="{FF2B5EF4-FFF2-40B4-BE49-F238E27FC236}">
                <a16:creationId xmlns:a16="http://schemas.microsoft.com/office/drawing/2014/main" id="{D7BD6A09-4047-C398-012F-D4D388D6EE6A}"/>
              </a:ext>
            </a:extLst>
          </p:cNvPr>
          <p:cNvSpPr/>
          <p:nvPr/>
        </p:nvSpPr>
        <p:spPr>
          <a:xfrm>
            <a:off x="1288652" y="1269682"/>
            <a:ext cx="10472906" cy="501675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NST</a:t>
            </a:r>
            <a:r>
              <a:rPr lang="en-US" sz="3200" dirty="0">
                <a:latin typeface="Times New Roman" panose="02020603050405020304" pitchFamily="18" charset="0"/>
                <a:cs typeface="Times New Roman" panose="02020603050405020304" pitchFamily="18" charset="0"/>
              </a:rPr>
              <a:t> also reflects increasing globalization and interest in global mandates. It represents an overall shift in emphasis in assessing the quality of education inputs to learning outcomes, and responsive to some global mandates: </a:t>
            </a:r>
          </a:p>
          <a:p>
            <a:pPr marL="457200" indent="-457200">
              <a:buFont typeface="Wingdings" pitchFamily="2" charset="2"/>
              <a:buChar char="v"/>
            </a:pPr>
            <a:r>
              <a:rPr lang="en-US" sz="3200" dirty="0">
                <a:latin typeface="Times New Roman" panose="02020603050405020304" pitchFamily="18" charset="0"/>
                <a:cs typeface="Times New Roman" panose="02020603050405020304" pitchFamily="18" charset="0"/>
              </a:rPr>
              <a:t>SDG4.1.1 and 4.1.2; </a:t>
            </a:r>
          </a:p>
          <a:p>
            <a:pPr marL="457200" indent="-457200">
              <a:buFont typeface="Wingdings" pitchFamily="2" charset="2"/>
              <a:buChar char="v"/>
            </a:pPr>
            <a:r>
              <a:rPr lang="en-US" sz="3200" dirty="0">
                <a:latin typeface="Times New Roman" panose="02020603050405020304" pitchFamily="18" charset="0"/>
                <a:cs typeface="Times New Roman" panose="02020603050405020304" pitchFamily="18" charset="0"/>
              </a:rPr>
              <a:t>the Global Proficiency Framework (GPF) which calls for the administration of a nationally learning assessment </a:t>
            </a:r>
          </a:p>
          <a:p>
            <a:pPr marL="914400" lvl="1" indent="-457200">
              <a:buFont typeface="Wingdings" pitchFamily="2" charset="2"/>
              <a:buChar char="Ø"/>
            </a:pP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during primary; </a:t>
            </a:r>
          </a:p>
          <a:p>
            <a:pPr marL="914400" lvl="1" indent="-457200">
              <a:buFont typeface="Wingdings" pitchFamily="2" charset="2"/>
              <a:buChar char="Ø"/>
            </a:pPr>
            <a:r>
              <a:rPr lang="en-US" sz="3200" dirty="0">
                <a:latin typeface="Times New Roman" panose="02020603050405020304" pitchFamily="18" charset="0"/>
                <a:cs typeface="Times New Roman" panose="02020603050405020304" pitchFamily="18" charset="0"/>
              </a:rPr>
              <a:t>(ii) at the end of primary; and</a:t>
            </a:r>
          </a:p>
          <a:p>
            <a:pPr marL="914400" lvl="1" indent="-457200">
              <a:buFont typeface="Wingdings" pitchFamily="2" charset="2"/>
              <a:buChar char="Ø"/>
            </a:pPr>
            <a:r>
              <a:rPr lang="en-US" sz="3200" dirty="0">
                <a:latin typeface="Times New Roman" panose="02020603050405020304" pitchFamily="18" charset="0"/>
                <a:cs typeface="Times New Roman" panose="02020603050405020304" pitchFamily="18" charset="0"/>
              </a:rPr>
              <a:t>(iii) at the end of lower secondary</a:t>
            </a:r>
          </a:p>
        </p:txBody>
      </p:sp>
      <p:sp>
        <p:nvSpPr>
          <p:cNvPr id="7" name="5-point Star 6">
            <a:extLst>
              <a:ext uri="{FF2B5EF4-FFF2-40B4-BE49-F238E27FC236}">
                <a16:creationId xmlns:a16="http://schemas.microsoft.com/office/drawing/2014/main" id="{B6EB77ED-C017-25D6-35F2-CF91C23379BA}"/>
              </a:ext>
            </a:extLst>
          </p:cNvPr>
          <p:cNvSpPr/>
          <p:nvPr/>
        </p:nvSpPr>
        <p:spPr>
          <a:xfrm>
            <a:off x="575838" y="1570836"/>
            <a:ext cx="487680" cy="46736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Tree>
    <p:extLst>
      <p:ext uri="{BB962C8B-B14F-4D97-AF65-F5344CB8AC3E}">
        <p14:creationId xmlns:p14="http://schemas.microsoft.com/office/powerpoint/2010/main" val="341291812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6" name="TextBox 5">
            <a:extLst>
              <a:ext uri="{FF2B5EF4-FFF2-40B4-BE49-F238E27FC236}">
                <a16:creationId xmlns:a16="http://schemas.microsoft.com/office/drawing/2014/main" id="{0C2AAEE1-57BC-2289-33C9-873C93CF08A8}"/>
              </a:ext>
            </a:extLst>
          </p:cNvPr>
          <p:cNvSpPr txBox="1"/>
          <p:nvPr/>
        </p:nvSpPr>
        <p:spPr>
          <a:xfrm>
            <a:off x="2372113" y="2334409"/>
            <a:ext cx="6805533" cy="2308324"/>
          </a:xfrm>
          <a:prstGeom prst="rect">
            <a:avLst/>
          </a:prstGeom>
          <a:noFill/>
        </p:spPr>
        <p:txBody>
          <a:bodyPr wrap="square" rtlCol="0">
            <a:spAutoFit/>
          </a:bodyPr>
          <a:lstStyle/>
          <a:p>
            <a:pPr algn="ctr"/>
            <a:r>
              <a:rPr lang="en-US" sz="4800" b="1" dirty="0">
                <a:solidFill>
                  <a:schemeClr val="tx2">
                    <a:lumMod val="75000"/>
                  </a:schemeClr>
                </a:solidFill>
                <a:latin typeface="Times New Roman" panose="02020603050405020304" pitchFamily="18" charset="0"/>
                <a:cs typeface="Times New Roman" panose="02020603050405020304" pitchFamily="18" charset="0"/>
              </a:rPr>
              <a:t>LOW PERFORMING REGIONS - </a:t>
            </a:r>
            <a:r>
              <a:rPr lang="en-US" sz="4800" b="1" dirty="0">
                <a:solidFill>
                  <a:srgbClr val="C00000"/>
                </a:solidFill>
                <a:latin typeface="Times New Roman" panose="02020603050405020304" pitchFamily="18" charset="0"/>
                <a:cs typeface="Times New Roman" panose="02020603050405020304" pitchFamily="18" charset="0"/>
              </a:rPr>
              <a:t>MATHEMATICS</a:t>
            </a:r>
          </a:p>
        </p:txBody>
      </p:sp>
    </p:spTree>
    <p:extLst>
      <p:ext uri="{BB962C8B-B14F-4D97-AF65-F5344CB8AC3E}">
        <p14:creationId xmlns:p14="http://schemas.microsoft.com/office/powerpoint/2010/main" val="186385107"/>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163614" y="133415"/>
            <a:ext cx="5401237" cy="1077218"/>
          </a:xfrm>
          <a:prstGeom prst="rect">
            <a:avLst/>
          </a:prstGeom>
          <a:noFill/>
        </p:spPr>
        <p:txBody>
          <a:bodyPr wrap="square" rtlCol="0">
            <a:spAutoFit/>
          </a:bodyPr>
          <a:lstStyle/>
          <a:p>
            <a:r>
              <a:rPr lang="en-US" sz="3200" b="1" dirty="0">
                <a:solidFill>
                  <a:srgbClr val="FFC000"/>
                </a:solidFill>
                <a:latin typeface="Times New Roman" panose="02020603050405020304" pitchFamily="18" charset="0"/>
                <a:cs typeface="Times New Roman" panose="02020603050405020304" pitchFamily="18" charset="0"/>
              </a:rPr>
              <a:t>PERFORMANCE (MATHS)</a:t>
            </a:r>
          </a:p>
          <a:p>
            <a:pPr algn="ctr"/>
            <a:r>
              <a:rPr lang="en-US" sz="3200" b="1" dirty="0">
                <a:solidFill>
                  <a:schemeClr val="bg1"/>
                </a:solidFill>
                <a:latin typeface="Times New Roman" panose="02020603050405020304" pitchFamily="18" charset="0"/>
                <a:cs typeface="Times New Roman" panose="02020603050405020304" pitchFamily="18" charset="0"/>
              </a:rPr>
              <a:t>VOLTA</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graphicFrame>
        <p:nvGraphicFramePr>
          <p:cNvPr id="7" name="Chart 6">
            <a:extLst>
              <a:ext uri="{FF2B5EF4-FFF2-40B4-BE49-F238E27FC236}">
                <a16:creationId xmlns:a16="http://schemas.microsoft.com/office/drawing/2014/main" id="{EEEAB3C5-5D79-4165-9A62-52CF6EF0CC2E}"/>
              </a:ext>
            </a:extLst>
          </p:cNvPr>
          <p:cNvGraphicFramePr>
            <a:graphicFrameLocks/>
          </p:cNvGraphicFramePr>
          <p:nvPr>
            <p:extLst>
              <p:ext uri="{D42A27DB-BD31-4B8C-83A1-F6EECF244321}">
                <p14:modId xmlns:p14="http://schemas.microsoft.com/office/powerpoint/2010/main" val="2923371391"/>
              </p:ext>
            </p:extLst>
          </p:nvPr>
        </p:nvGraphicFramePr>
        <p:xfrm>
          <a:off x="2767902" y="1344047"/>
          <a:ext cx="6654878" cy="50009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2601087"/>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198337" y="170634"/>
            <a:ext cx="5565855" cy="1077218"/>
          </a:xfrm>
          <a:prstGeom prst="rect">
            <a:avLst/>
          </a:prstGeom>
          <a:noFill/>
        </p:spPr>
        <p:txBody>
          <a:bodyPr wrap="square" rtlCol="0">
            <a:sp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PERFORMANCE (MATHS)</a:t>
            </a:r>
          </a:p>
          <a:p>
            <a:pPr algn="ctr"/>
            <a:r>
              <a:rPr lang="en-US" sz="3200" b="1" dirty="0">
                <a:solidFill>
                  <a:schemeClr val="bg1"/>
                </a:solidFill>
                <a:latin typeface="Times New Roman" panose="02020603050405020304" pitchFamily="18" charset="0"/>
                <a:cs typeface="Times New Roman" panose="02020603050405020304" pitchFamily="18" charset="0"/>
              </a:rPr>
              <a:t>WESTERN</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graphicFrame>
        <p:nvGraphicFramePr>
          <p:cNvPr id="8" name="Chart 7">
            <a:extLst>
              <a:ext uri="{FF2B5EF4-FFF2-40B4-BE49-F238E27FC236}">
                <a16:creationId xmlns:a16="http://schemas.microsoft.com/office/drawing/2014/main" id="{30BFE52A-A28B-410C-9AE0-41137AE4F3E4}"/>
              </a:ext>
            </a:extLst>
          </p:cNvPr>
          <p:cNvGraphicFramePr>
            <a:graphicFrameLocks/>
          </p:cNvGraphicFramePr>
          <p:nvPr>
            <p:extLst>
              <p:ext uri="{D42A27DB-BD31-4B8C-83A1-F6EECF244321}">
                <p14:modId xmlns:p14="http://schemas.microsoft.com/office/powerpoint/2010/main" val="1311079638"/>
              </p:ext>
            </p:extLst>
          </p:nvPr>
        </p:nvGraphicFramePr>
        <p:xfrm>
          <a:off x="3066585" y="1427356"/>
          <a:ext cx="5914959" cy="49176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648404"/>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128890" y="50844"/>
            <a:ext cx="5276487" cy="1077218"/>
          </a:xfrm>
          <a:prstGeom prst="rect">
            <a:avLst/>
          </a:prstGeom>
          <a:noFill/>
        </p:spPr>
        <p:txBody>
          <a:bodyPr wrap="square" rtlCol="0">
            <a:sp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PERFORMANCE (MATHS)</a:t>
            </a:r>
          </a:p>
          <a:p>
            <a:pPr algn="ctr"/>
            <a:r>
              <a:rPr lang="en-US" sz="3200" b="1" dirty="0">
                <a:solidFill>
                  <a:schemeClr val="bg1"/>
                </a:solidFill>
                <a:latin typeface="Times New Roman" panose="02020603050405020304" pitchFamily="18" charset="0"/>
                <a:cs typeface="Times New Roman" panose="02020603050405020304" pitchFamily="18" charset="0"/>
              </a:rPr>
              <a:t>EASTERN</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graphicFrame>
        <p:nvGraphicFramePr>
          <p:cNvPr id="3" name="Chart 2">
            <a:extLst>
              <a:ext uri="{FF2B5EF4-FFF2-40B4-BE49-F238E27FC236}">
                <a16:creationId xmlns:a16="http://schemas.microsoft.com/office/drawing/2014/main" id="{F806701F-496A-4FA2-8786-EECF8A423B3F}"/>
              </a:ext>
            </a:extLst>
          </p:cNvPr>
          <p:cNvGraphicFramePr>
            <a:graphicFrameLocks/>
          </p:cNvGraphicFramePr>
          <p:nvPr>
            <p:extLst>
              <p:ext uri="{D42A27DB-BD31-4B8C-83A1-F6EECF244321}">
                <p14:modId xmlns:p14="http://schemas.microsoft.com/office/powerpoint/2010/main" val="2701106401"/>
              </p:ext>
            </p:extLst>
          </p:nvPr>
        </p:nvGraphicFramePr>
        <p:xfrm>
          <a:off x="3166947" y="1271239"/>
          <a:ext cx="5932448" cy="5151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3649687"/>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175189" y="67571"/>
            <a:ext cx="5380660" cy="1077218"/>
          </a:xfrm>
          <a:prstGeom prst="rect">
            <a:avLst/>
          </a:prstGeom>
          <a:noFill/>
        </p:spPr>
        <p:txBody>
          <a:bodyPr wrap="square" rtlCol="0">
            <a:sp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PERFORMANCE (MATHS)</a:t>
            </a:r>
          </a:p>
          <a:p>
            <a:pPr algn="ctr"/>
            <a:r>
              <a:rPr lang="en-US" sz="3200" b="1" dirty="0">
                <a:solidFill>
                  <a:schemeClr val="bg1"/>
                </a:solidFill>
                <a:latin typeface="Times New Roman" panose="02020603050405020304" pitchFamily="18" charset="0"/>
                <a:cs typeface="Times New Roman" panose="02020603050405020304" pitchFamily="18" charset="0"/>
              </a:rPr>
              <a:t>UPPER EAST</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graphicFrame>
        <p:nvGraphicFramePr>
          <p:cNvPr id="6" name="Chart 5">
            <a:extLst>
              <a:ext uri="{FF2B5EF4-FFF2-40B4-BE49-F238E27FC236}">
                <a16:creationId xmlns:a16="http://schemas.microsoft.com/office/drawing/2014/main" id="{B90A4CE2-2CEE-48E5-AD4C-51E8AD3AB683}"/>
              </a:ext>
            </a:extLst>
          </p:cNvPr>
          <p:cNvGraphicFramePr>
            <a:graphicFrameLocks/>
          </p:cNvGraphicFramePr>
          <p:nvPr>
            <p:extLst>
              <p:ext uri="{D42A27DB-BD31-4B8C-83A1-F6EECF244321}">
                <p14:modId xmlns:p14="http://schemas.microsoft.com/office/powerpoint/2010/main" val="3334866076"/>
              </p:ext>
            </p:extLst>
          </p:nvPr>
        </p:nvGraphicFramePr>
        <p:xfrm>
          <a:off x="3211551" y="1304693"/>
          <a:ext cx="5999355" cy="49622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5422768"/>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a:extLst>
              <a:ext uri="{FF2B5EF4-FFF2-40B4-BE49-F238E27FC236}">
                <a16:creationId xmlns:a16="http://schemas.microsoft.com/office/drawing/2014/main" id="{DA3593C3-EF31-3F48-B689-88B1937542C3}"/>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26988" y="-6350"/>
            <a:ext cx="12138025"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376360" y="165903"/>
            <a:ext cx="4446011" cy="584775"/>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rPr>
              <a:t>INTRODUCTION</a:t>
            </a:r>
          </a:p>
        </p:txBody>
      </p:sp>
      <p:sp>
        <p:nvSpPr>
          <p:cNvPr id="3" name="TextBox 2">
            <a:extLst>
              <a:ext uri="{FF2B5EF4-FFF2-40B4-BE49-F238E27FC236}">
                <a16:creationId xmlns:a16="http://schemas.microsoft.com/office/drawing/2014/main" id="{92714DBD-0679-8249-9EDF-0065027A5AE9}"/>
              </a:ext>
            </a:extLst>
          </p:cNvPr>
          <p:cNvSpPr txBox="1"/>
          <p:nvPr/>
        </p:nvSpPr>
        <p:spPr>
          <a:xfrm>
            <a:off x="1577550" y="1616654"/>
            <a:ext cx="10250748"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a:t>
            </a:r>
            <a:r>
              <a:rPr lang="en-US" sz="3200" b="1" dirty="0">
                <a:latin typeface="Times New Roman" panose="02020603050405020304" pitchFamily="18" charset="0"/>
                <a:cs typeface="Times New Roman" panose="02020603050405020304" pitchFamily="18" charset="0"/>
              </a:rPr>
              <a:t>P2</a:t>
            </a:r>
            <a:r>
              <a:rPr lang="en-US" sz="3200" dirty="0">
                <a:latin typeface="Times New Roman" panose="02020603050405020304" pitchFamily="18" charset="0"/>
                <a:cs typeface="Times New Roman" panose="02020603050405020304" pitchFamily="18" charset="0"/>
              </a:rPr>
              <a:t> assessment looks at how learners are acquiring the foundational skills in literacy and numeracy</a:t>
            </a:r>
          </a:p>
        </p:txBody>
      </p:sp>
      <p:sp>
        <p:nvSpPr>
          <p:cNvPr id="4" name="Rectangle 3">
            <a:extLst>
              <a:ext uri="{FF2B5EF4-FFF2-40B4-BE49-F238E27FC236}">
                <a16:creationId xmlns:a16="http://schemas.microsoft.com/office/drawing/2014/main" id="{D7BD6A09-4047-C398-012F-D4D388D6EE6A}"/>
              </a:ext>
            </a:extLst>
          </p:cNvPr>
          <p:cNvSpPr/>
          <p:nvPr/>
        </p:nvSpPr>
        <p:spPr>
          <a:xfrm>
            <a:off x="1729899" y="3177292"/>
            <a:ext cx="10188537"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For </a:t>
            </a:r>
            <a:r>
              <a:rPr lang="en-US" sz="3200" b="1" dirty="0">
                <a:latin typeface="Times New Roman" panose="02020603050405020304" pitchFamily="18" charset="0"/>
                <a:cs typeface="Times New Roman" panose="02020603050405020304" pitchFamily="18" charset="0"/>
              </a:rPr>
              <a:t>P4</a:t>
            </a:r>
            <a:r>
              <a:rPr lang="en-US" sz="3200" dirty="0">
                <a:latin typeface="Times New Roman" panose="02020603050405020304" pitchFamily="18" charset="0"/>
                <a:cs typeface="Times New Roman" panose="02020603050405020304" pitchFamily="18" charset="0"/>
              </a:rPr>
              <a:t> Assessment, the learners were assessed on their performance and proficiency on the curriculum content standards in Mathematics and English Language; i.e. curriculum-based competency assessment </a:t>
            </a:r>
            <a:r>
              <a:rPr lang="en-US" sz="3200" dirty="0" err="1">
                <a:latin typeface="Times New Roman" panose="02020603050405020304" pitchFamily="18" charset="0"/>
                <a:cs typeface="Times New Roman" panose="02020603050405020304" pitchFamily="18" charset="0"/>
              </a:rPr>
              <a:t>programme</a:t>
            </a:r>
            <a:r>
              <a:rPr lang="en-US" sz="3200" dirty="0">
                <a:latin typeface="Times New Roman" panose="02020603050405020304" pitchFamily="18" charset="0"/>
                <a:cs typeface="Times New Roman" panose="02020603050405020304" pitchFamily="18" charset="0"/>
              </a:rPr>
              <a:t> that reflects the entire curriculum.</a:t>
            </a:r>
          </a:p>
        </p:txBody>
      </p:sp>
      <p:sp>
        <p:nvSpPr>
          <p:cNvPr id="13" name="Oval 12">
            <a:extLst>
              <a:ext uri="{FF2B5EF4-FFF2-40B4-BE49-F238E27FC236}">
                <a16:creationId xmlns:a16="http://schemas.microsoft.com/office/drawing/2014/main" id="{FA52D168-7190-8F02-2E07-76A3FF69A297}"/>
              </a:ext>
            </a:extLst>
          </p:cNvPr>
          <p:cNvSpPr/>
          <p:nvPr/>
        </p:nvSpPr>
        <p:spPr>
          <a:xfrm>
            <a:off x="695524" y="1684916"/>
            <a:ext cx="866698" cy="8794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14" name="5-point Star 13">
            <a:extLst>
              <a:ext uri="{FF2B5EF4-FFF2-40B4-BE49-F238E27FC236}">
                <a16:creationId xmlns:a16="http://schemas.microsoft.com/office/drawing/2014/main" id="{522BE673-0D13-D37F-1C60-9EA84BF6787B}"/>
              </a:ext>
            </a:extLst>
          </p:cNvPr>
          <p:cNvSpPr/>
          <p:nvPr/>
        </p:nvSpPr>
        <p:spPr>
          <a:xfrm>
            <a:off x="895002" y="1841103"/>
            <a:ext cx="487680" cy="46736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15" name="Oval 14">
            <a:extLst>
              <a:ext uri="{FF2B5EF4-FFF2-40B4-BE49-F238E27FC236}">
                <a16:creationId xmlns:a16="http://schemas.microsoft.com/office/drawing/2014/main" id="{20BA4784-78CC-5A2A-86BB-766EC9F562EE}"/>
              </a:ext>
            </a:extLst>
          </p:cNvPr>
          <p:cNvSpPr/>
          <p:nvPr/>
        </p:nvSpPr>
        <p:spPr>
          <a:xfrm>
            <a:off x="720488" y="3168604"/>
            <a:ext cx="866698" cy="87944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16" name="5-point Star 15">
            <a:extLst>
              <a:ext uri="{FF2B5EF4-FFF2-40B4-BE49-F238E27FC236}">
                <a16:creationId xmlns:a16="http://schemas.microsoft.com/office/drawing/2014/main" id="{3C76555E-F038-20C8-09C5-C2410999AB74}"/>
              </a:ext>
            </a:extLst>
          </p:cNvPr>
          <p:cNvSpPr/>
          <p:nvPr/>
        </p:nvSpPr>
        <p:spPr>
          <a:xfrm>
            <a:off x="919966" y="3324791"/>
            <a:ext cx="487680" cy="46736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Tree>
    <p:extLst>
      <p:ext uri="{BB962C8B-B14F-4D97-AF65-F5344CB8AC3E}">
        <p14:creationId xmlns:p14="http://schemas.microsoft.com/office/powerpoint/2010/main" val="118580847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D941371-13DD-F548-A06A-D9ECD5CE5DD1}"/>
              </a:ext>
            </a:extLst>
          </p:cNvPr>
          <p:cNvSpPr txBox="1"/>
          <p:nvPr/>
        </p:nvSpPr>
        <p:spPr>
          <a:xfrm>
            <a:off x="1229193" y="1633928"/>
            <a:ext cx="184731" cy="523220"/>
          </a:xfrm>
          <a:prstGeom prst="rect">
            <a:avLst/>
          </a:prstGeom>
          <a:noFill/>
        </p:spPr>
        <p:txBody>
          <a:bodyPr wrap="none" rtlCol="0">
            <a:spAutoFit/>
          </a:bodyPr>
          <a:lstStyle/>
          <a:p>
            <a:endParaRPr lang="en-US" sz="2800" dirty="0"/>
          </a:p>
        </p:txBody>
      </p:sp>
      <p:sp>
        <p:nvSpPr>
          <p:cNvPr id="5" name="TextBox 4">
            <a:extLst>
              <a:ext uri="{FF2B5EF4-FFF2-40B4-BE49-F238E27FC236}">
                <a16:creationId xmlns:a16="http://schemas.microsoft.com/office/drawing/2014/main" id="{84C0090D-8ED1-8B42-8FFE-CF95D8D39E2A}"/>
              </a:ext>
            </a:extLst>
          </p:cNvPr>
          <p:cNvSpPr txBox="1"/>
          <p:nvPr/>
        </p:nvSpPr>
        <p:spPr>
          <a:xfrm>
            <a:off x="1086394" y="1479226"/>
            <a:ext cx="9993811" cy="2751715"/>
          </a:xfrm>
          <a:prstGeom prst="rect">
            <a:avLst/>
          </a:prstGeom>
          <a:noFill/>
        </p:spPr>
        <p:txBody>
          <a:bodyPr wrap="square" rtlCol="0">
            <a:spAutoFit/>
          </a:bodyPr>
          <a:lstStyle/>
          <a:p>
            <a:pPr>
              <a:lnSpc>
                <a:spcPct val="150000"/>
              </a:lnSpc>
            </a:pPr>
            <a:r>
              <a:rPr lang="en-US" sz="4000" dirty="0">
                <a:latin typeface="Times New Roman" panose="02020603050405020304" pitchFamily="18" charset="0"/>
                <a:cs typeface="Times New Roman" panose="02020603050405020304" pitchFamily="18" charset="0"/>
              </a:rPr>
              <a:t>All </a:t>
            </a:r>
            <a:r>
              <a:rPr lang="en-US" sz="4000" b="1" dirty="0">
                <a:latin typeface="Times New Roman" panose="02020603050405020304" pitchFamily="18" charset="0"/>
                <a:cs typeface="Times New Roman" panose="02020603050405020304" pitchFamily="18" charset="0"/>
              </a:rPr>
              <a:t>two tests </a:t>
            </a:r>
            <a:r>
              <a:rPr lang="en-US" sz="4000" dirty="0">
                <a:latin typeface="Times New Roman" panose="02020603050405020304" pitchFamily="18" charset="0"/>
                <a:cs typeface="Times New Roman" panose="02020603050405020304" pitchFamily="18" charset="0"/>
              </a:rPr>
              <a:t>(i.e., Mathematics and English) had </a:t>
            </a:r>
            <a:r>
              <a:rPr lang="en-US" sz="4000" b="1" dirty="0">
                <a:latin typeface="Times New Roman" panose="02020603050405020304" pitchFamily="18" charset="0"/>
                <a:cs typeface="Times New Roman" panose="02020603050405020304" pitchFamily="18" charset="0"/>
              </a:rPr>
              <a:t>thirty-five questions </a:t>
            </a:r>
            <a:r>
              <a:rPr lang="en-US" sz="4000" dirty="0">
                <a:latin typeface="Times New Roman" panose="02020603050405020304" pitchFamily="18" charset="0"/>
                <a:cs typeface="Times New Roman" panose="02020603050405020304" pitchFamily="18" charset="0"/>
              </a:rPr>
              <a:t>to determine the performance level for each pupil accordingly.</a:t>
            </a:r>
          </a:p>
        </p:txBody>
      </p:sp>
      <p:grpSp>
        <p:nvGrpSpPr>
          <p:cNvPr id="2" name="Group 1">
            <a:extLst>
              <a:ext uri="{FF2B5EF4-FFF2-40B4-BE49-F238E27FC236}">
                <a16:creationId xmlns:a16="http://schemas.microsoft.com/office/drawing/2014/main" id="{F6601BEA-5808-4D7D-3830-41A1A4CD9C72}"/>
              </a:ext>
            </a:extLst>
          </p:cNvPr>
          <p:cNvGrpSpPr/>
          <p:nvPr/>
        </p:nvGrpSpPr>
        <p:grpSpPr>
          <a:xfrm>
            <a:off x="145495" y="1633928"/>
            <a:ext cx="607455" cy="607928"/>
            <a:chOff x="633642" y="2264364"/>
            <a:chExt cx="866698" cy="879445"/>
          </a:xfrm>
        </p:grpSpPr>
        <p:sp>
          <p:nvSpPr>
            <p:cNvPr id="7" name="Oval 6">
              <a:extLst>
                <a:ext uri="{FF2B5EF4-FFF2-40B4-BE49-F238E27FC236}">
                  <a16:creationId xmlns:a16="http://schemas.microsoft.com/office/drawing/2014/main" id="{FBC3DF9A-98F3-4655-C350-064C1AD157EC}"/>
                </a:ext>
              </a:extLst>
            </p:cNvPr>
            <p:cNvSpPr/>
            <p:nvPr/>
          </p:nvSpPr>
          <p:spPr>
            <a:xfrm>
              <a:off x="633642" y="2264364"/>
              <a:ext cx="866698" cy="8794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8" name="5-point Star 7">
              <a:extLst>
                <a:ext uri="{FF2B5EF4-FFF2-40B4-BE49-F238E27FC236}">
                  <a16:creationId xmlns:a16="http://schemas.microsoft.com/office/drawing/2014/main" id="{FFB28BE3-B51A-836C-C61B-E0117D028853}"/>
                </a:ext>
              </a:extLst>
            </p:cNvPr>
            <p:cNvSpPr/>
            <p:nvPr/>
          </p:nvSpPr>
          <p:spPr>
            <a:xfrm>
              <a:off x="833120" y="2420551"/>
              <a:ext cx="487680" cy="46736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grpSp>
    </p:spTree>
    <p:extLst>
      <p:ext uri="{BB962C8B-B14F-4D97-AF65-F5344CB8AC3E}">
        <p14:creationId xmlns:p14="http://schemas.microsoft.com/office/powerpoint/2010/main" val="23871443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04"/>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376360" y="165903"/>
            <a:ext cx="4446011" cy="584775"/>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rPr>
              <a:t>INTRODUCTION</a:t>
            </a:r>
          </a:p>
        </p:txBody>
      </p:sp>
      <p:grpSp>
        <p:nvGrpSpPr>
          <p:cNvPr id="33" name="Group 32">
            <a:extLst>
              <a:ext uri="{FF2B5EF4-FFF2-40B4-BE49-F238E27FC236}">
                <a16:creationId xmlns:a16="http://schemas.microsoft.com/office/drawing/2014/main" id="{14733647-CA42-23CE-90B1-F6B68FDB8CF3}"/>
              </a:ext>
            </a:extLst>
          </p:cNvPr>
          <p:cNvGrpSpPr/>
          <p:nvPr/>
        </p:nvGrpSpPr>
        <p:grpSpPr>
          <a:xfrm>
            <a:off x="695524" y="1644527"/>
            <a:ext cx="687158" cy="674930"/>
            <a:chOff x="695524" y="1644527"/>
            <a:chExt cx="687158" cy="674930"/>
          </a:xfrm>
        </p:grpSpPr>
        <p:sp>
          <p:nvSpPr>
            <p:cNvPr id="16" name="Oval 15">
              <a:extLst>
                <a:ext uri="{FF2B5EF4-FFF2-40B4-BE49-F238E27FC236}">
                  <a16:creationId xmlns:a16="http://schemas.microsoft.com/office/drawing/2014/main" id="{F4397C38-E572-D843-94DA-E963B9DFDAB9}"/>
                </a:ext>
              </a:extLst>
            </p:cNvPr>
            <p:cNvSpPr/>
            <p:nvPr/>
          </p:nvSpPr>
          <p:spPr>
            <a:xfrm>
              <a:off x="695524" y="1644527"/>
              <a:ext cx="687158" cy="6749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17" name="5-point Star 16">
              <a:extLst>
                <a:ext uri="{FF2B5EF4-FFF2-40B4-BE49-F238E27FC236}">
                  <a16:creationId xmlns:a16="http://schemas.microsoft.com/office/drawing/2014/main" id="{E6235EFA-05D2-2636-2E06-ECFD592C6195}"/>
                </a:ext>
              </a:extLst>
            </p:cNvPr>
            <p:cNvSpPr/>
            <p:nvPr/>
          </p:nvSpPr>
          <p:spPr>
            <a:xfrm>
              <a:off x="839247" y="1767260"/>
              <a:ext cx="386655" cy="35867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grpSp>
      <p:sp>
        <p:nvSpPr>
          <p:cNvPr id="12" name="Rectangle 11">
            <a:extLst>
              <a:ext uri="{FF2B5EF4-FFF2-40B4-BE49-F238E27FC236}">
                <a16:creationId xmlns:a16="http://schemas.microsoft.com/office/drawing/2014/main" id="{E31A9F76-0BB4-2B8E-2B6A-2910D1D8BD62}"/>
              </a:ext>
            </a:extLst>
          </p:cNvPr>
          <p:cNvSpPr/>
          <p:nvPr/>
        </p:nvSpPr>
        <p:spPr>
          <a:xfrm>
            <a:off x="1526405" y="1449661"/>
            <a:ext cx="10070863" cy="1077218"/>
          </a:xfrm>
          <a:prstGeom prst="rect">
            <a:avLst/>
          </a:prstGeom>
        </p:spPr>
        <p:txBody>
          <a:bodyPr wrap="square">
            <a:spAutoFit/>
          </a:bodyPr>
          <a:lstStyle/>
          <a:p>
            <a:pPr marL="457200" indent="-457200">
              <a:buFont typeface="Arial" panose="020B0604020202020204" pitchFamily="34" charset="0"/>
              <a:buChar char="•"/>
            </a:pPr>
            <a:r>
              <a:rPr lang="en-GB" sz="3200" b="1" dirty="0">
                <a:latin typeface="TimesNewRomanPS"/>
              </a:rPr>
              <a:t>14,883 </a:t>
            </a:r>
            <a:r>
              <a:rPr lang="en-GB" sz="3200" dirty="0">
                <a:latin typeface="TimesNewRomanPSMT"/>
              </a:rPr>
              <a:t>primary schools participated in the P4 National Standardized Test (NST) exercise. </a:t>
            </a:r>
            <a:endParaRPr lang="en-GB" sz="3200" dirty="0"/>
          </a:p>
        </p:txBody>
      </p:sp>
      <p:sp>
        <p:nvSpPr>
          <p:cNvPr id="22" name="Rectangle 21">
            <a:extLst>
              <a:ext uri="{FF2B5EF4-FFF2-40B4-BE49-F238E27FC236}">
                <a16:creationId xmlns:a16="http://schemas.microsoft.com/office/drawing/2014/main" id="{CCF4A86C-9318-8247-0340-A53664156F5E}"/>
              </a:ext>
            </a:extLst>
          </p:cNvPr>
          <p:cNvSpPr/>
          <p:nvPr/>
        </p:nvSpPr>
        <p:spPr>
          <a:xfrm>
            <a:off x="1526405" y="2523971"/>
            <a:ext cx="10206527" cy="1569660"/>
          </a:xfrm>
          <a:prstGeom prst="rect">
            <a:avLst/>
          </a:prstGeom>
        </p:spPr>
        <p:txBody>
          <a:bodyPr wrap="square">
            <a:spAutoFit/>
          </a:bodyPr>
          <a:lstStyle/>
          <a:p>
            <a:r>
              <a:rPr lang="en-GB" sz="3200" dirty="0">
                <a:latin typeface="TimesNewRomanPSMT"/>
              </a:rPr>
              <a:t>A total of </a:t>
            </a:r>
            <a:r>
              <a:rPr lang="en-GB" sz="3200" b="1" dirty="0">
                <a:latin typeface="TimesNewRomanPS"/>
              </a:rPr>
              <a:t>431,206 </a:t>
            </a:r>
            <a:r>
              <a:rPr lang="en-GB" sz="3200" dirty="0">
                <a:latin typeface="TimesNewRomanPSMT"/>
              </a:rPr>
              <a:t>candidates registered for both the English Language and the Mathematics test. This was made up of </a:t>
            </a:r>
            <a:r>
              <a:rPr lang="en-GB" sz="3200" b="1" dirty="0">
                <a:latin typeface="TimesNewRomanPS"/>
              </a:rPr>
              <a:t>220,290 </a:t>
            </a:r>
            <a:r>
              <a:rPr lang="en-GB" sz="3200" dirty="0">
                <a:latin typeface="TimesNewRomanPSMT"/>
              </a:rPr>
              <a:t>male and </a:t>
            </a:r>
            <a:r>
              <a:rPr lang="en-GB" sz="3200" b="1" dirty="0">
                <a:latin typeface="TimesNewRomanPS"/>
              </a:rPr>
              <a:t>210,916 </a:t>
            </a:r>
            <a:r>
              <a:rPr lang="en-GB" sz="3200" dirty="0">
                <a:latin typeface="TimesNewRomanPSMT"/>
              </a:rPr>
              <a:t>female pupils. </a:t>
            </a:r>
            <a:endParaRPr lang="en-GB" sz="3200" dirty="0"/>
          </a:p>
        </p:txBody>
      </p:sp>
      <p:sp>
        <p:nvSpPr>
          <p:cNvPr id="23" name="Rectangle 22">
            <a:extLst>
              <a:ext uri="{FF2B5EF4-FFF2-40B4-BE49-F238E27FC236}">
                <a16:creationId xmlns:a16="http://schemas.microsoft.com/office/drawing/2014/main" id="{5C194536-ED40-C4B0-F1D0-3A1BF188FA5E}"/>
              </a:ext>
            </a:extLst>
          </p:cNvPr>
          <p:cNvSpPr/>
          <p:nvPr/>
        </p:nvSpPr>
        <p:spPr>
          <a:xfrm>
            <a:off x="1526405" y="4083975"/>
            <a:ext cx="10328522" cy="1077218"/>
          </a:xfrm>
          <a:prstGeom prst="rect">
            <a:avLst/>
          </a:prstGeom>
        </p:spPr>
        <p:txBody>
          <a:bodyPr wrap="square">
            <a:spAutoFit/>
          </a:bodyPr>
          <a:lstStyle/>
          <a:p>
            <a:r>
              <a:rPr lang="en-GB" sz="3200" dirty="0">
                <a:latin typeface="TimesNewRomanPSMT"/>
              </a:rPr>
              <a:t>A total of </a:t>
            </a:r>
            <a:r>
              <a:rPr lang="en-GB" sz="3200" b="1" dirty="0">
                <a:latin typeface="TimesNewRomanPS"/>
              </a:rPr>
              <a:t>398,698 </a:t>
            </a:r>
            <a:r>
              <a:rPr lang="en-GB" sz="3200" dirty="0">
                <a:latin typeface="TimesNewRomanPSMT"/>
              </a:rPr>
              <a:t>pupils presented themselves in the English test (i.e. </a:t>
            </a:r>
            <a:r>
              <a:rPr lang="en-GB" sz="3200" b="1" dirty="0">
                <a:latin typeface="TimesNewRomanPS"/>
              </a:rPr>
              <a:t>32,508 </a:t>
            </a:r>
            <a:r>
              <a:rPr lang="en-GB" sz="3200" dirty="0">
                <a:latin typeface="TimesNewRomanPSMT"/>
              </a:rPr>
              <a:t>were absent on the day the test was taken) </a:t>
            </a:r>
            <a:endParaRPr lang="en-GB" sz="3200" dirty="0"/>
          </a:p>
        </p:txBody>
      </p:sp>
      <p:sp>
        <p:nvSpPr>
          <p:cNvPr id="24" name="Rectangle 23">
            <a:extLst>
              <a:ext uri="{FF2B5EF4-FFF2-40B4-BE49-F238E27FC236}">
                <a16:creationId xmlns:a16="http://schemas.microsoft.com/office/drawing/2014/main" id="{DF76699B-0816-771E-9E23-6E4255E70AAF}"/>
              </a:ext>
            </a:extLst>
          </p:cNvPr>
          <p:cNvSpPr/>
          <p:nvPr/>
        </p:nvSpPr>
        <p:spPr>
          <a:xfrm>
            <a:off x="1471234" y="5083728"/>
            <a:ext cx="10070862" cy="1569660"/>
          </a:xfrm>
          <a:prstGeom prst="rect">
            <a:avLst/>
          </a:prstGeom>
        </p:spPr>
        <p:txBody>
          <a:bodyPr wrap="square">
            <a:spAutoFit/>
          </a:bodyPr>
          <a:lstStyle/>
          <a:p>
            <a:r>
              <a:rPr lang="en-GB" sz="3200" dirty="0">
                <a:latin typeface="TimesNewRomanPSMT"/>
              </a:rPr>
              <a:t>A total of </a:t>
            </a:r>
            <a:r>
              <a:rPr lang="en-GB" sz="3200" b="1" dirty="0">
                <a:latin typeface="TimesNewRomanPS"/>
              </a:rPr>
              <a:t>399,486 </a:t>
            </a:r>
            <a:r>
              <a:rPr lang="en-GB" sz="3200" dirty="0">
                <a:latin typeface="TimesNewRomanPSMT"/>
              </a:rPr>
              <a:t>pupils presented themselves in the Mathematics test (i.e. </a:t>
            </a:r>
            <a:r>
              <a:rPr lang="en-GB" sz="3200" b="1" dirty="0">
                <a:latin typeface="TimesNewRomanPS"/>
              </a:rPr>
              <a:t>31,720 </a:t>
            </a:r>
            <a:r>
              <a:rPr lang="en-GB" sz="3200" dirty="0">
                <a:latin typeface="TimesNewRomanPSMT"/>
              </a:rPr>
              <a:t>were absent on the day the test was taken) </a:t>
            </a:r>
            <a:endParaRPr lang="en-GB" sz="3200" dirty="0"/>
          </a:p>
        </p:txBody>
      </p:sp>
      <p:grpSp>
        <p:nvGrpSpPr>
          <p:cNvPr id="32" name="Group 31">
            <a:extLst>
              <a:ext uri="{FF2B5EF4-FFF2-40B4-BE49-F238E27FC236}">
                <a16:creationId xmlns:a16="http://schemas.microsoft.com/office/drawing/2014/main" id="{EEC272CE-82AB-A346-46AE-6892B6859EF1}"/>
              </a:ext>
            </a:extLst>
          </p:cNvPr>
          <p:cNvGrpSpPr/>
          <p:nvPr/>
        </p:nvGrpSpPr>
        <p:grpSpPr>
          <a:xfrm>
            <a:off x="730286" y="2802025"/>
            <a:ext cx="687158" cy="674930"/>
            <a:chOff x="730286" y="2802025"/>
            <a:chExt cx="687158" cy="674930"/>
          </a:xfrm>
        </p:grpSpPr>
        <p:sp>
          <p:nvSpPr>
            <p:cNvPr id="26" name="Oval 25">
              <a:extLst>
                <a:ext uri="{FF2B5EF4-FFF2-40B4-BE49-F238E27FC236}">
                  <a16:creationId xmlns:a16="http://schemas.microsoft.com/office/drawing/2014/main" id="{8485F7EE-C94B-884E-8F27-05905F6089AA}"/>
                </a:ext>
              </a:extLst>
            </p:cNvPr>
            <p:cNvSpPr/>
            <p:nvPr/>
          </p:nvSpPr>
          <p:spPr>
            <a:xfrm>
              <a:off x="730286" y="2802025"/>
              <a:ext cx="687158" cy="674930"/>
            </a:xfrm>
            <a:prstGeom prst="ellipse">
              <a:avLst/>
            </a:prstGeom>
            <a:solidFill>
              <a:srgbClr val="FFE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27" name="5-point Star 26">
              <a:extLst>
                <a:ext uri="{FF2B5EF4-FFF2-40B4-BE49-F238E27FC236}">
                  <a16:creationId xmlns:a16="http://schemas.microsoft.com/office/drawing/2014/main" id="{16D32987-0E85-C414-7B03-DF84195D0F1A}"/>
                </a:ext>
              </a:extLst>
            </p:cNvPr>
            <p:cNvSpPr/>
            <p:nvPr/>
          </p:nvSpPr>
          <p:spPr>
            <a:xfrm>
              <a:off x="874009" y="2924758"/>
              <a:ext cx="386655" cy="35867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grpSp>
      <p:grpSp>
        <p:nvGrpSpPr>
          <p:cNvPr id="25" name="Group 24">
            <a:extLst>
              <a:ext uri="{FF2B5EF4-FFF2-40B4-BE49-F238E27FC236}">
                <a16:creationId xmlns:a16="http://schemas.microsoft.com/office/drawing/2014/main" id="{037772D2-8C6C-1200-E8C5-6D74FB631717}"/>
              </a:ext>
            </a:extLst>
          </p:cNvPr>
          <p:cNvGrpSpPr/>
          <p:nvPr/>
        </p:nvGrpSpPr>
        <p:grpSpPr>
          <a:xfrm>
            <a:off x="695524" y="4147511"/>
            <a:ext cx="687158" cy="674930"/>
            <a:chOff x="695524" y="4147511"/>
            <a:chExt cx="687158" cy="674930"/>
          </a:xfrm>
        </p:grpSpPr>
        <p:sp>
          <p:nvSpPr>
            <p:cNvPr id="28" name="Oval 27">
              <a:extLst>
                <a:ext uri="{FF2B5EF4-FFF2-40B4-BE49-F238E27FC236}">
                  <a16:creationId xmlns:a16="http://schemas.microsoft.com/office/drawing/2014/main" id="{5512E28E-B9DB-D296-7CC4-1DC2A8D7F481}"/>
                </a:ext>
              </a:extLst>
            </p:cNvPr>
            <p:cNvSpPr/>
            <p:nvPr/>
          </p:nvSpPr>
          <p:spPr>
            <a:xfrm>
              <a:off x="695524" y="4147511"/>
              <a:ext cx="687158" cy="67493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29" name="5-point Star 28">
              <a:extLst>
                <a:ext uri="{FF2B5EF4-FFF2-40B4-BE49-F238E27FC236}">
                  <a16:creationId xmlns:a16="http://schemas.microsoft.com/office/drawing/2014/main" id="{4C659D1F-09C7-3C50-75FA-03864FDACB5A}"/>
                </a:ext>
              </a:extLst>
            </p:cNvPr>
            <p:cNvSpPr/>
            <p:nvPr/>
          </p:nvSpPr>
          <p:spPr>
            <a:xfrm>
              <a:off x="839247" y="4270244"/>
              <a:ext cx="386655" cy="35867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grpSp>
      <p:grpSp>
        <p:nvGrpSpPr>
          <p:cNvPr id="34" name="Group 33">
            <a:extLst>
              <a:ext uri="{FF2B5EF4-FFF2-40B4-BE49-F238E27FC236}">
                <a16:creationId xmlns:a16="http://schemas.microsoft.com/office/drawing/2014/main" id="{5A3E2A40-F155-E836-0F22-BB5AC0B2D95E}"/>
              </a:ext>
            </a:extLst>
          </p:cNvPr>
          <p:cNvGrpSpPr/>
          <p:nvPr/>
        </p:nvGrpSpPr>
        <p:grpSpPr>
          <a:xfrm>
            <a:off x="598755" y="5305009"/>
            <a:ext cx="687158" cy="674930"/>
            <a:chOff x="730286" y="5452204"/>
            <a:chExt cx="687158" cy="674930"/>
          </a:xfrm>
        </p:grpSpPr>
        <p:sp>
          <p:nvSpPr>
            <p:cNvPr id="30" name="Oval 29">
              <a:extLst>
                <a:ext uri="{FF2B5EF4-FFF2-40B4-BE49-F238E27FC236}">
                  <a16:creationId xmlns:a16="http://schemas.microsoft.com/office/drawing/2014/main" id="{3314529E-1CA0-3E99-EACD-EB5E7C3EEA76}"/>
                </a:ext>
              </a:extLst>
            </p:cNvPr>
            <p:cNvSpPr/>
            <p:nvPr/>
          </p:nvSpPr>
          <p:spPr>
            <a:xfrm>
              <a:off x="730286" y="5452204"/>
              <a:ext cx="687158" cy="6749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latin typeface="Lato Light" panose="020F0502020204030203" pitchFamily="34" charset="0"/>
              </a:endParaRPr>
            </a:p>
          </p:txBody>
        </p:sp>
        <p:sp>
          <p:nvSpPr>
            <p:cNvPr id="31" name="5-point Star 30">
              <a:extLst>
                <a:ext uri="{FF2B5EF4-FFF2-40B4-BE49-F238E27FC236}">
                  <a16:creationId xmlns:a16="http://schemas.microsoft.com/office/drawing/2014/main" id="{AD121A38-9D86-93EC-D79C-97D98DAAB279}"/>
                </a:ext>
              </a:extLst>
            </p:cNvPr>
            <p:cNvSpPr/>
            <p:nvPr/>
          </p:nvSpPr>
          <p:spPr>
            <a:xfrm>
              <a:off x="874009" y="5574937"/>
              <a:ext cx="386655" cy="35867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grpSp>
    </p:spTree>
    <p:extLst>
      <p:ext uri="{BB962C8B-B14F-4D97-AF65-F5344CB8AC3E}">
        <p14:creationId xmlns:p14="http://schemas.microsoft.com/office/powerpoint/2010/main" val="600285169"/>
      </p:ext>
    </p:extLst>
  </p:cSld>
  <p:clrMapOvr>
    <a:masterClrMapping/>
  </p:clrMapOvr>
  <p:transition spd="med">
    <p:fade/>
  </p:transition>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190515" y="209864"/>
            <a:ext cx="4991086" cy="584775"/>
          </a:xfrm>
          <a:prstGeom prst="rect">
            <a:avLst/>
          </a:prstGeom>
          <a:noFill/>
        </p:spPr>
        <p:txBody>
          <a:bodyPr wrap="square" rtlCol="0">
            <a:spAutoFit/>
          </a:bodyPr>
          <a:lstStyle/>
          <a:p>
            <a:r>
              <a:rPr lang="en-US" sz="3200" b="1" dirty="0">
                <a:solidFill>
                  <a:srgbClr val="FFC000"/>
                </a:solidFill>
                <a:latin typeface="Arial" panose="020B0604020202020204" pitchFamily="34" charset="0"/>
              </a:rPr>
              <a:t>GENERAL OVERVIEW</a:t>
            </a:r>
          </a:p>
        </p:txBody>
      </p:sp>
      <p:sp>
        <p:nvSpPr>
          <p:cNvPr id="5" name="TextBox 4">
            <a:extLst>
              <a:ext uri="{FF2B5EF4-FFF2-40B4-BE49-F238E27FC236}">
                <a16:creationId xmlns:a16="http://schemas.microsoft.com/office/drawing/2014/main" id="{84C0090D-8ED1-8B42-8FFE-CF95D8D39E2A}"/>
              </a:ext>
            </a:extLst>
          </p:cNvPr>
          <p:cNvSpPr txBox="1"/>
          <p:nvPr/>
        </p:nvSpPr>
        <p:spPr>
          <a:xfrm>
            <a:off x="719284" y="1193203"/>
            <a:ext cx="11182662" cy="5262979"/>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Four performance cut-points were developed according to the </a:t>
            </a:r>
            <a:r>
              <a:rPr lang="en-US" sz="4400" b="1" dirty="0">
                <a:latin typeface="Times New Roman" panose="02020603050405020304" pitchFamily="18" charset="0"/>
                <a:cs typeface="Times New Roman" panose="02020603050405020304" pitchFamily="18" charset="0"/>
              </a:rPr>
              <a:t>National Pre-tertiary Learning Assessment Framework (NPLAF), 2020 </a:t>
            </a:r>
            <a:r>
              <a:rPr lang="en-US" sz="4400" dirty="0">
                <a:latin typeface="Times New Roman" panose="02020603050405020304" pitchFamily="18" charset="0"/>
                <a:cs typeface="Times New Roman" panose="02020603050405020304" pitchFamily="18" charset="0"/>
              </a:rPr>
              <a:t>– (a tool for</a:t>
            </a:r>
            <a:r>
              <a:rPr lang="en-GB" sz="4400" dirty="0">
                <a:latin typeface="Times New Roman" panose="02020603050405020304" pitchFamily="18" charset="0"/>
                <a:cs typeface="Times New Roman" panose="02020603050405020304" pitchFamily="18" charset="0"/>
              </a:rPr>
              <a:t> alignment between pedagogy and assessment); </a:t>
            </a:r>
            <a:r>
              <a:rPr lang="en-US" sz="4400" dirty="0">
                <a:latin typeface="Times New Roman" panose="02020603050405020304" pitchFamily="18" charset="0"/>
                <a:cs typeface="Times New Roman" panose="02020603050405020304" pitchFamily="18" charset="0"/>
              </a:rPr>
              <a:t>and these were used to describe the assessment and achievement of pupils on the NST.</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90339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113B93B-463F-AC43-BA15-F08997B65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292EAD-53CD-D646-8D30-8D13DA4CB004}"/>
              </a:ext>
            </a:extLst>
          </p:cNvPr>
          <p:cNvSpPr txBox="1"/>
          <p:nvPr/>
        </p:nvSpPr>
        <p:spPr>
          <a:xfrm>
            <a:off x="190515" y="209864"/>
            <a:ext cx="4991086" cy="584775"/>
          </a:xfrm>
          <a:prstGeom prst="rect">
            <a:avLst/>
          </a:prstGeom>
          <a:noFill/>
        </p:spPr>
        <p:txBody>
          <a:bodyPr wrap="square" rtlCol="0">
            <a:spAutoFit/>
          </a:bodyPr>
          <a:lstStyle/>
          <a:p>
            <a:r>
              <a:rPr lang="en-US" sz="3200" b="1" dirty="0">
                <a:solidFill>
                  <a:srgbClr val="FFC000"/>
                </a:solidFill>
                <a:latin typeface="Arial" panose="020B0604020202020204" pitchFamily="34" charset="0"/>
              </a:rPr>
              <a:t>GENERAL OVERVIEW</a:t>
            </a:r>
          </a:p>
        </p:txBody>
      </p:sp>
      <p:sp>
        <p:nvSpPr>
          <p:cNvPr id="5" name="TextBox 4">
            <a:extLst>
              <a:ext uri="{FF2B5EF4-FFF2-40B4-BE49-F238E27FC236}">
                <a16:creationId xmlns:a16="http://schemas.microsoft.com/office/drawing/2014/main" id="{84C0090D-8ED1-8B42-8FFE-CF95D8D39E2A}"/>
              </a:ext>
            </a:extLst>
          </p:cNvPr>
          <p:cNvSpPr txBox="1"/>
          <p:nvPr/>
        </p:nvSpPr>
        <p:spPr>
          <a:xfrm>
            <a:off x="325119" y="1276880"/>
            <a:ext cx="11048057"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The </a:t>
            </a:r>
            <a:r>
              <a:rPr lang="en-US" sz="4000" b="1" dirty="0">
                <a:latin typeface="Times New Roman" panose="02020603050405020304" pitchFamily="18" charset="0"/>
                <a:cs typeface="Times New Roman" panose="02020603050405020304" pitchFamily="18" charset="0"/>
              </a:rPr>
              <a:t>NPLAF, 2020 </a:t>
            </a:r>
            <a:r>
              <a:rPr lang="en-US" sz="4000" dirty="0">
                <a:latin typeface="Times New Roman" panose="02020603050405020304" pitchFamily="18" charset="0"/>
                <a:cs typeface="Times New Roman" panose="02020603050405020304" pitchFamily="18" charset="0"/>
              </a:rPr>
              <a:t>– outlines FOUR descriptors: </a:t>
            </a:r>
          </a:p>
        </p:txBody>
      </p:sp>
      <p:sp>
        <p:nvSpPr>
          <p:cNvPr id="6" name="TextBox 5">
            <a:extLst>
              <a:ext uri="{FF2B5EF4-FFF2-40B4-BE49-F238E27FC236}">
                <a16:creationId xmlns:a16="http://schemas.microsoft.com/office/drawing/2014/main" id="{C07B01BF-F477-41B7-D19D-B795B7FBE2D8}"/>
              </a:ext>
            </a:extLst>
          </p:cNvPr>
          <p:cNvSpPr txBox="1"/>
          <p:nvPr/>
        </p:nvSpPr>
        <p:spPr>
          <a:xfrm>
            <a:off x="325120" y="2213852"/>
            <a:ext cx="11684744" cy="3367268"/>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Developing : </a:t>
            </a:r>
            <a:r>
              <a:rPr lang="en-US" sz="4000" dirty="0">
                <a:latin typeface="Times New Roman" panose="02020603050405020304" pitchFamily="18" charset="0"/>
                <a:cs typeface="Times New Roman" panose="02020603050405020304" pitchFamily="18" charset="0"/>
              </a:rPr>
              <a:t>for score of </a:t>
            </a:r>
            <a:r>
              <a:rPr lang="en-US" sz="4000" b="1" dirty="0">
                <a:latin typeface="Times New Roman" panose="02020603050405020304" pitchFamily="18" charset="0"/>
                <a:cs typeface="Times New Roman" panose="02020603050405020304" pitchFamily="18" charset="0"/>
              </a:rPr>
              <a:t>49%</a:t>
            </a:r>
            <a:r>
              <a:rPr lang="en-US" sz="4000" dirty="0">
                <a:latin typeface="Times New Roman" panose="02020603050405020304" pitchFamily="18" charset="0"/>
                <a:cs typeface="Times New Roman" panose="02020603050405020304" pitchFamily="18" charset="0"/>
              </a:rPr>
              <a:t> and </a:t>
            </a:r>
            <a:r>
              <a:rPr lang="en-US" sz="4000" b="1" dirty="0">
                <a:latin typeface="Times New Roman" panose="02020603050405020304" pitchFamily="18" charset="0"/>
                <a:cs typeface="Times New Roman" panose="02020603050405020304" pitchFamily="18" charset="0"/>
              </a:rPr>
              <a:t>below  </a:t>
            </a:r>
          </a:p>
          <a:p>
            <a:pPr>
              <a:lnSpc>
                <a:spcPct val="150000"/>
              </a:lnSpc>
            </a:pPr>
            <a:r>
              <a:rPr lang="en-US" sz="4000" b="1" dirty="0">
                <a:latin typeface="Times New Roman" panose="02020603050405020304" pitchFamily="18" charset="0"/>
                <a:cs typeface="Times New Roman" panose="02020603050405020304" pitchFamily="18" charset="0"/>
              </a:rPr>
              <a:t>Approaching Proficiency: </a:t>
            </a:r>
            <a:r>
              <a:rPr lang="en-US" sz="4000" dirty="0">
                <a:latin typeface="Times New Roman" panose="02020603050405020304" pitchFamily="18" charset="0"/>
                <a:cs typeface="Times New Roman" panose="02020603050405020304" pitchFamily="18" charset="0"/>
              </a:rPr>
              <a:t>Score range of </a:t>
            </a:r>
            <a:r>
              <a:rPr lang="en-US" sz="4000" b="1" dirty="0">
                <a:latin typeface="Times New Roman" panose="02020603050405020304" pitchFamily="18" charset="0"/>
                <a:cs typeface="Times New Roman" panose="02020603050405020304" pitchFamily="18" charset="0"/>
              </a:rPr>
              <a:t>50% - 65%</a:t>
            </a:r>
          </a:p>
          <a:p>
            <a:pPr>
              <a:lnSpc>
                <a:spcPct val="150000"/>
              </a:lnSpc>
            </a:pPr>
            <a:r>
              <a:rPr lang="en-US" sz="4000" b="1" dirty="0">
                <a:latin typeface="Times New Roman" panose="02020603050405020304" pitchFamily="18" charset="0"/>
                <a:cs typeface="Times New Roman" panose="02020603050405020304" pitchFamily="18" charset="0"/>
              </a:rPr>
              <a:t>Proficient</a:t>
            </a:r>
            <a:r>
              <a:rPr lang="en-US" sz="4000" dirty="0">
                <a:latin typeface="Times New Roman" panose="02020603050405020304" pitchFamily="18" charset="0"/>
                <a:cs typeface="Times New Roman" panose="02020603050405020304" pitchFamily="18" charset="0"/>
              </a:rPr>
              <a:t> : Score range of </a:t>
            </a:r>
            <a:r>
              <a:rPr lang="en-US" sz="4000" b="1" dirty="0">
                <a:latin typeface="Times New Roman" panose="02020603050405020304" pitchFamily="18" charset="0"/>
                <a:cs typeface="Times New Roman" panose="02020603050405020304" pitchFamily="18" charset="0"/>
              </a:rPr>
              <a:t>66% - 79%  </a:t>
            </a:r>
          </a:p>
          <a:p>
            <a:pPr>
              <a:lnSpc>
                <a:spcPct val="150000"/>
              </a:lnSpc>
            </a:pPr>
            <a:r>
              <a:rPr lang="en-US" sz="4000" b="1" dirty="0">
                <a:latin typeface="Times New Roman" panose="02020603050405020304" pitchFamily="18" charset="0"/>
                <a:cs typeface="Times New Roman" panose="02020603050405020304" pitchFamily="18" charset="0"/>
              </a:rPr>
              <a:t>Highly Proficient : </a:t>
            </a:r>
            <a:r>
              <a:rPr lang="en-US" sz="4000" dirty="0">
                <a:latin typeface="Times New Roman" panose="02020603050405020304" pitchFamily="18" charset="0"/>
                <a:cs typeface="Times New Roman" panose="02020603050405020304" pitchFamily="18" charset="0"/>
              </a:rPr>
              <a:t>Score of </a:t>
            </a:r>
            <a:r>
              <a:rPr lang="en-US" sz="4000" b="1" dirty="0">
                <a:latin typeface="Times New Roman" panose="02020603050405020304" pitchFamily="18" charset="0"/>
                <a:cs typeface="Times New Roman" panose="02020603050405020304" pitchFamily="18" charset="0"/>
              </a:rPr>
              <a:t>80%</a:t>
            </a:r>
            <a:r>
              <a:rPr lang="en-US" sz="4000" dirty="0">
                <a:latin typeface="Times New Roman" panose="02020603050405020304" pitchFamily="18" charset="0"/>
                <a:cs typeface="Times New Roman" panose="02020603050405020304" pitchFamily="18" charset="0"/>
              </a:rPr>
              <a:t> and </a:t>
            </a:r>
            <a:r>
              <a:rPr lang="en-US" sz="4000" b="1" dirty="0">
                <a:latin typeface="Times New Roman" panose="02020603050405020304" pitchFamily="18" charset="0"/>
                <a:cs typeface="Times New Roman" panose="02020603050405020304" pitchFamily="18" charset="0"/>
              </a:rPr>
              <a:t>above</a:t>
            </a:r>
            <a:r>
              <a:rPr lang="en-GB" sz="4000"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647250"/>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27588</TotalTime>
  <Words>1228</Words>
  <Application>Microsoft Macintosh PowerPoint</Application>
  <PresentationFormat>Widescreen</PresentationFormat>
  <Paragraphs>456</Paragraphs>
  <Slides>45</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Lato Light</vt:lpstr>
      <vt:lpstr>Poppins</vt:lpstr>
      <vt:lpstr>Times New Roman</vt:lpstr>
      <vt:lpstr>TimesNewRomanPS</vt:lpstr>
      <vt:lpstr>TimesNewRomanPSMT</vt:lpstr>
      <vt:lpstr>Wingdings</vt:lpstr>
      <vt:lpstr>Office Theme</vt:lpstr>
      <vt:lpstr>CABINET BRIEF ON THE RESULTS AND ANALYSIS OF THE 2021 P4 NATIONAL STANDARDIZED TEST (NST)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Edward Appiah</cp:lastModifiedBy>
  <cp:revision>341</cp:revision>
  <dcterms:created xsi:type="dcterms:W3CDTF">2020-11-08T13:31:00Z</dcterms:created>
  <dcterms:modified xsi:type="dcterms:W3CDTF">2022-07-22T12:51:25Z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