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8" r:id="rId15"/>
    <p:sldId id="277" r:id="rId16"/>
    <p:sldId id="279" r:id="rId17"/>
    <p:sldId id="280" r:id="rId18"/>
    <p:sldId id="281" r:id="rId19"/>
    <p:sldId id="282" r:id="rId20"/>
    <p:sldId id="284" r:id="rId21"/>
    <p:sldId id="285" r:id="rId22"/>
    <p:sldId id="286" r:id="rId23"/>
    <p:sldId id="287" r:id="rId24"/>
    <p:sldId id="276" r:id="rId25"/>
    <p:sldId id="283" r:id="rId26"/>
    <p:sldId id="288" r:id="rId27"/>
    <p:sldId id="289" r:id="rId28"/>
    <p:sldId id="290" r:id="rId29"/>
    <p:sldId id="291"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101" d="100"/>
          <a:sy n="101" d="100"/>
        </p:scale>
        <p:origin x="132"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4B871-4550-489C-BD48-967DE5B41F6C}" type="doc">
      <dgm:prSet loTypeId="urn:microsoft.com/office/officeart/2008/layout/IncreasingCircleProcess" loCatId="list" qsTypeId="urn:microsoft.com/office/officeart/2005/8/quickstyle/simple1" qsCatId="simple" csTypeId="urn:microsoft.com/office/officeart/2005/8/colors/colorful1" csCatId="colorful" phldr="1"/>
      <dgm:spPr/>
      <dgm:t>
        <a:bodyPr/>
        <a:lstStyle/>
        <a:p>
          <a:endParaRPr lang="en-GB"/>
        </a:p>
      </dgm:t>
    </dgm:pt>
    <dgm:pt modelId="{61D3EB83-6F45-4E56-9CC5-6C17411552A1}">
      <dgm:prSet phldrT="[Text]" custT="1"/>
      <dgm:spPr>
        <a:xfrm>
          <a:off x="870900" y="22541"/>
          <a:ext cx="2119169" cy="716339"/>
        </a:xfrm>
        <a:prstGeom prst="rect">
          <a:avLst/>
        </a:prstGeom>
        <a:noFill/>
        <a:ln>
          <a:noFill/>
        </a:ln>
        <a:effectLst/>
      </dgm:spPr>
      <dgm:t>
        <a:bodyPr/>
        <a:lstStyle/>
        <a:p>
          <a:r>
            <a:rPr lang="en-GB" sz="1800" b="1" dirty="0" smtClean="0">
              <a:solidFill>
                <a:sysClr val="windowText" lastClr="000000">
                  <a:hueOff val="0"/>
                  <a:satOff val="0"/>
                  <a:lumOff val="0"/>
                  <a:alphaOff val="0"/>
                </a:sysClr>
              </a:solidFill>
              <a:latin typeface="Calibri" panose="020F0502020204030204"/>
              <a:ea typeface="+mn-ea"/>
              <a:cs typeface="+mn-cs"/>
            </a:rPr>
            <a:t>WHO IS AN IN-SERVICE TEACHER</a:t>
          </a:r>
          <a:endParaRPr lang="en-GB" sz="1800" b="1" dirty="0">
            <a:solidFill>
              <a:sysClr val="windowText" lastClr="000000">
                <a:hueOff val="0"/>
                <a:satOff val="0"/>
                <a:lumOff val="0"/>
                <a:alphaOff val="0"/>
              </a:sysClr>
            </a:solidFill>
            <a:latin typeface="Calibri" panose="020F0502020204030204"/>
            <a:ea typeface="+mn-ea"/>
            <a:cs typeface="+mn-cs"/>
          </a:endParaRPr>
        </a:p>
      </dgm:t>
    </dgm:pt>
    <dgm:pt modelId="{8C3DC33A-5C40-4241-B032-A38F193E010B}" type="parTrans" cxnId="{4BDAE529-1827-488D-8C28-4BE08EA824C5}">
      <dgm:prSet/>
      <dgm:spPr/>
      <dgm:t>
        <a:bodyPr/>
        <a:lstStyle/>
        <a:p>
          <a:endParaRPr lang="en-GB"/>
        </a:p>
      </dgm:t>
    </dgm:pt>
    <dgm:pt modelId="{35233893-672B-4B8F-A1AB-FA230291E506}" type="sibTrans" cxnId="{4BDAE529-1827-488D-8C28-4BE08EA824C5}">
      <dgm:prSet/>
      <dgm:spPr/>
      <dgm:t>
        <a:bodyPr/>
        <a:lstStyle/>
        <a:p>
          <a:endParaRPr lang="en-GB"/>
        </a:p>
      </dgm:t>
    </dgm:pt>
    <dgm:pt modelId="{0E5AD61E-F31D-4B01-8867-64DDFD23466B}">
      <dgm:prSet phldrT="[Text]" custT="1"/>
      <dgm:spPr>
        <a:xfrm>
          <a:off x="304499" y="988368"/>
          <a:ext cx="2795460" cy="3302909"/>
        </a:xfrm>
        <a:prstGeom prst="rect">
          <a:avLst/>
        </a:prstGeom>
        <a:solidFill>
          <a:srgbClr val="4472C4">
            <a:lumMod val="20000"/>
            <a:lumOff val="80000"/>
          </a:srgbClr>
        </a:solidFill>
        <a:ln>
          <a:noFill/>
        </a:ln>
        <a:effectLst/>
      </dgm:spPr>
      <dgm:t>
        <a:bodyPr/>
        <a:lstStyle/>
        <a:p>
          <a:endParaRPr lang="en-GB" sz="1300" dirty="0" smtClean="0">
            <a:solidFill>
              <a:sysClr val="windowText" lastClr="000000">
                <a:hueOff val="0"/>
                <a:satOff val="0"/>
                <a:lumOff val="0"/>
                <a:alphaOff val="0"/>
              </a:sysClr>
            </a:solidFill>
            <a:latin typeface="Calibri" panose="020F0502020204030204"/>
            <a:ea typeface="+mn-ea"/>
            <a:cs typeface="+mn-cs"/>
          </a:endParaRPr>
        </a:p>
        <a:p>
          <a:r>
            <a:rPr lang="en-GB" sz="1800" dirty="0" smtClean="0">
              <a:solidFill>
                <a:sysClr val="windowText" lastClr="000000">
                  <a:hueOff val="0"/>
                  <a:satOff val="0"/>
                  <a:lumOff val="0"/>
                  <a:alphaOff val="0"/>
                </a:sysClr>
              </a:solidFill>
              <a:latin typeface="Calibri" panose="020F0502020204030204"/>
              <a:ea typeface="+mn-ea"/>
              <a:cs typeface="+mn-cs"/>
            </a:rPr>
            <a:t>A PERSON EMPLOYED BY VIRTUE OF BEING TRAINED AS A TEACHER AND RECEIVES SALARY IN THAT RESPECT.</a:t>
          </a:r>
        </a:p>
        <a:p>
          <a:r>
            <a:rPr lang="en-GB" sz="1800" dirty="0" smtClean="0">
              <a:solidFill>
                <a:sysClr val="windowText" lastClr="000000">
                  <a:hueOff val="0"/>
                  <a:satOff val="0"/>
                  <a:lumOff val="0"/>
                  <a:alphaOff val="0"/>
                </a:sysClr>
              </a:solidFill>
              <a:latin typeface="Calibri" panose="020F0502020204030204"/>
              <a:ea typeface="+mn-ea"/>
              <a:cs typeface="+mn-cs"/>
            </a:rPr>
            <a:t>TWO GROUPS OF IN-SERVICE TEACHERS ARE THOSE IN THE CLASSROOM AND THOSE IN ADMINISTRATION/MANAGEMENT POSITION</a:t>
          </a:r>
          <a:endParaRPr lang="en-GB" sz="1800" dirty="0">
            <a:solidFill>
              <a:sysClr val="windowText" lastClr="000000">
                <a:hueOff val="0"/>
                <a:satOff val="0"/>
                <a:lumOff val="0"/>
                <a:alphaOff val="0"/>
              </a:sysClr>
            </a:solidFill>
            <a:latin typeface="Calibri" panose="020F0502020204030204"/>
            <a:ea typeface="+mn-ea"/>
            <a:cs typeface="+mn-cs"/>
          </a:endParaRPr>
        </a:p>
      </dgm:t>
    </dgm:pt>
    <dgm:pt modelId="{0A7287D5-6A5B-4F9B-A1D1-093CED8E7A37}" type="parTrans" cxnId="{DF92117A-7814-4FCA-84AA-4EE1A055D65E}">
      <dgm:prSet/>
      <dgm:spPr/>
      <dgm:t>
        <a:bodyPr/>
        <a:lstStyle/>
        <a:p>
          <a:endParaRPr lang="en-GB"/>
        </a:p>
      </dgm:t>
    </dgm:pt>
    <dgm:pt modelId="{DC1A2A55-5BBA-43C8-B9D0-CFFA554BB7D3}" type="sibTrans" cxnId="{DF92117A-7814-4FCA-84AA-4EE1A055D65E}">
      <dgm:prSet/>
      <dgm:spPr/>
      <dgm:t>
        <a:bodyPr/>
        <a:lstStyle/>
        <a:p>
          <a:endParaRPr lang="en-GB"/>
        </a:p>
      </dgm:t>
    </dgm:pt>
    <dgm:pt modelId="{5B080291-1C78-4AB4-BBAA-7D9030E6D040}">
      <dgm:prSet phldrT="[Text]" custT="1"/>
      <dgm:spPr>
        <a:xfrm>
          <a:off x="4219460" y="39097"/>
          <a:ext cx="2366307" cy="638143"/>
        </a:xfrm>
        <a:prstGeom prst="rect">
          <a:avLst/>
        </a:prstGeom>
        <a:noFill/>
        <a:ln>
          <a:noFill/>
        </a:ln>
        <a:effectLst/>
      </dgm:spPr>
      <dgm:t>
        <a:bodyPr/>
        <a:lstStyle/>
        <a:p>
          <a:r>
            <a:rPr lang="en-GB" sz="1800" b="1" dirty="0" smtClean="0">
              <a:solidFill>
                <a:sysClr val="windowText" lastClr="000000">
                  <a:hueOff val="0"/>
                  <a:satOff val="0"/>
                  <a:lumOff val="0"/>
                  <a:alphaOff val="0"/>
                </a:sysClr>
              </a:solidFill>
              <a:latin typeface="Calibri" panose="020F0502020204030204"/>
              <a:ea typeface="+mn-ea"/>
              <a:cs typeface="+mn-cs"/>
            </a:rPr>
            <a:t>TEACHERS IN THE CLASSROOM</a:t>
          </a:r>
          <a:endParaRPr lang="en-GB" sz="1800" b="1" dirty="0">
            <a:solidFill>
              <a:sysClr val="windowText" lastClr="000000">
                <a:hueOff val="0"/>
                <a:satOff val="0"/>
                <a:lumOff val="0"/>
                <a:alphaOff val="0"/>
              </a:sysClr>
            </a:solidFill>
            <a:latin typeface="Calibri" panose="020F0502020204030204"/>
            <a:ea typeface="+mn-ea"/>
            <a:cs typeface="+mn-cs"/>
          </a:endParaRPr>
        </a:p>
      </dgm:t>
    </dgm:pt>
    <dgm:pt modelId="{75040918-A87F-4B56-9690-F500783E0781}" type="parTrans" cxnId="{D128B1FD-D89C-49F7-A8C7-8C7F47F1CD3D}">
      <dgm:prSet/>
      <dgm:spPr/>
      <dgm:t>
        <a:bodyPr/>
        <a:lstStyle/>
        <a:p>
          <a:endParaRPr lang="en-GB"/>
        </a:p>
      </dgm:t>
    </dgm:pt>
    <dgm:pt modelId="{BFEB94CF-3AD0-445E-A2C5-1F4523C12141}" type="sibTrans" cxnId="{D128B1FD-D89C-49F7-A8C7-8C7F47F1CD3D}">
      <dgm:prSet/>
      <dgm:spPr/>
      <dgm:t>
        <a:bodyPr/>
        <a:lstStyle/>
        <a:p>
          <a:endParaRPr lang="en-GB"/>
        </a:p>
      </dgm:t>
    </dgm:pt>
    <dgm:pt modelId="{ED7171F5-02D7-4FFC-A292-3FE32A8924DA}">
      <dgm:prSet phldrT="[Text]" custT="1"/>
      <dgm:spPr>
        <a:xfrm>
          <a:off x="3848839" y="795637"/>
          <a:ext cx="3107550" cy="3393075"/>
        </a:xfrm>
        <a:prstGeom prst="rect">
          <a:avLst/>
        </a:prstGeom>
        <a:solidFill>
          <a:srgbClr val="FFC000">
            <a:lumMod val="20000"/>
            <a:lumOff val="80000"/>
          </a:srgbClr>
        </a:solidFill>
        <a:ln>
          <a:noFill/>
        </a:ln>
        <a:effectLst/>
      </dgm:spPr>
      <dgm:t>
        <a:bodyPr/>
        <a:lstStyle/>
        <a:p>
          <a:endParaRPr lang="en-GB" sz="1600" dirty="0" smtClean="0">
            <a:solidFill>
              <a:sysClr val="windowText" lastClr="000000">
                <a:hueOff val="0"/>
                <a:satOff val="0"/>
                <a:lumOff val="0"/>
                <a:alphaOff val="0"/>
              </a:sysClr>
            </a:solidFill>
            <a:latin typeface="Calibri" panose="020F0502020204030204"/>
            <a:ea typeface="+mn-ea"/>
            <a:cs typeface="+mn-cs"/>
          </a:endParaRPr>
        </a:p>
        <a:p>
          <a:r>
            <a:rPr lang="en-GB" sz="1800" b="0" dirty="0" smtClean="0">
              <a:solidFill>
                <a:sysClr val="windowText" lastClr="000000">
                  <a:hueOff val="0"/>
                  <a:satOff val="0"/>
                  <a:lumOff val="0"/>
                  <a:alphaOff val="0"/>
                </a:sysClr>
              </a:solidFill>
              <a:latin typeface="Calibri" panose="020F0502020204030204"/>
              <a:ea typeface="+mn-ea"/>
              <a:cs typeface="+mn-cs"/>
            </a:rPr>
            <a:t>THESE ARE INDIVIDUALS WHO HAVE GONE THROUH TEACHER EDUCATION PROGRAMME IN A RECOGNIZED TEACHER EDUCATION INSTITUTION AND HAVE RECEIVED A MINIMUM OF THREE YEAR TRAINING ON TEACHING SUBJECT (S)  AND METHODOLOGY, AND ARE CURRENTLY FACILITATING  LESSONS IN CLASSROOMS  </a:t>
          </a:r>
        </a:p>
        <a:p>
          <a:r>
            <a:rPr lang="en-GB" sz="1800" b="0" dirty="0" smtClean="0">
              <a:solidFill>
                <a:sysClr val="windowText" lastClr="000000">
                  <a:hueOff val="0"/>
                  <a:satOff val="0"/>
                  <a:lumOff val="0"/>
                  <a:alphaOff val="0"/>
                </a:sysClr>
              </a:solidFill>
              <a:latin typeface="Calibri" panose="020F0502020204030204"/>
              <a:ea typeface="+mn-ea"/>
              <a:cs typeface="+mn-cs"/>
            </a:rPr>
            <a:t> </a:t>
          </a:r>
          <a:endParaRPr lang="en-GB" sz="1800" b="0" dirty="0">
            <a:solidFill>
              <a:sysClr val="windowText" lastClr="000000">
                <a:hueOff val="0"/>
                <a:satOff val="0"/>
                <a:lumOff val="0"/>
                <a:alphaOff val="0"/>
              </a:sysClr>
            </a:solidFill>
            <a:latin typeface="Calibri" panose="020F0502020204030204"/>
            <a:ea typeface="+mn-ea"/>
            <a:cs typeface="+mn-cs"/>
          </a:endParaRPr>
        </a:p>
      </dgm:t>
    </dgm:pt>
    <dgm:pt modelId="{7CD0DC7F-4659-4ADC-A0CD-0E3AF99CFFE9}" type="parTrans" cxnId="{FB6367EE-C2EB-4EDB-8739-4971EB7A084A}">
      <dgm:prSet/>
      <dgm:spPr/>
      <dgm:t>
        <a:bodyPr/>
        <a:lstStyle/>
        <a:p>
          <a:endParaRPr lang="en-GB"/>
        </a:p>
      </dgm:t>
    </dgm:pt>
    <dgm:pt modelId="{93E3DD1A-C893-44F4-A1FF-FFEF1C9E4344}" type="sibTrans" cxnId="{FB6367EE-C2EB-4EDB-8739-4971EB7A084A}">
      <dgm:prSet/>
      <dgm:spPr/>
      <dgm:t>
        <a:bodyPr/>
        <a:lstStyle/>
        <a:p>
          <a:endParaRPr lang="en-GB"/>
        </a:p>
      </dgm:t>
    </dgm:pt>
    <dgm:pt modelId="{02DD1870-E72E-4296-BB87-6CE5945C33D5}">
      <dgm:prSet phldrT="[Text]"/>
      <dgm:spPr>
        <a:xfrm>
          <a:off x="7882759" y="67353"/>
          <a:ext cx="2296056" cy="716339"/>
        </a:xfrm>
        <a:prstGeom prst="rect">
          <a:avLst/>
        </a:prstGeom>
        <a:noFill/>
        <a:ln>
          <a:noFill/>
        </a:ln>
        <a:effectLst/>
      </dgm:spPr>
      <dgm:t>
        <a:bodyPr/>
        <a:lstStyle/>
        <a:p>
          <a:r>
            <a:rPr lang="en-GB" b="1" dirty="0" smtClean="0">
              <a:solidFill>
                <a:sysClr val="windowText" lastClr="000000">
                  <a:hueOff val="0"/>
                  <a:satOff val="0"/>
                  <a:lumOff val="0"/>
                  <a:alphaOff val="0"/>
                </a:sysClr>
              </a:solidFill>
              <a:latin typeface="Calibri" panose="020F0502020204030204"/>
              <a:ea typeface="+mn-ea"/>
              <a:cs typeface="+mn-cs"/>
            </a:rPr>
            <a:t>TEACHERS IN ADMINISTRATION OR MANAGEMENT </a:t>
          </a:r>
          <a:endParaRPr lang="en-GB" b="1" dirty="0">
            <a:solidFill>
              <a:sysClr val="windowText" lastClr="000000">
                <a:hueOff val="0"/>
                <a:satOff val="0"/>
                <a:lumOff val="0"/>
                <a:alphaOff val="0"/>
              </a:sysClr>
            </a:solidFill>
            <a:latin typeface="Calibri" panose="020F0502020204030204"/>
            <a:ea typeface="+mn-ea"/>
            <a:cs typeface="+mn-cs"/>
          </a:endParaRPr>
        </a:p>
      </dgm:t>
    </dgm:pt>
    <dgm:pt modelId="{222A3BA7-B1FE-4DCE-859B-4F2C020E7E70}" type="parTrans" cxnId="{553FF236-A1E6-404E-9CAC-89AE0299334E}">
      <dgm:prSet/>
      <dgm:spPr/>
      <dgm:t>
        <a:bodyPr/>
        <a:lstStyle/>
        <a:p>
          <a:endParaRPr lang="en-GB"/>
        </a:p>
      </dgm:t>
    </dgm:pt>
    <dgm:pt modelId="{64A226AC-93FF-457E-ADB1-75F6E8FCFBCD}" type="sibTrans" cxnId="{553FF236-A1E6-404E-9CAC-89AE0299334E}">
      <dgm:prSet/>
      <dgm:spPr/>
      <dgm:t>
        <a:bodyPr/>
        <a:lstStyle/>
        <a:p>
          <a:endParaRPr lang="en-GB"/>
        </a:p>
      </dgm:t>
    </dgm:pt>
    <dgm:pt modelId="{FF2B8D79-6209-4DEE-8056-8EF23C85FAE5}">
      <dgm:prSet phldrT="[Text]"/>
      <dgm:spPr>
        <a:xfrm>
          <a:off x="7537440" y="909431"/>
          <a:ext cx="2958975" cy="3123661"/>
        </a:xfrm>
        <a:prstGeom prst="rect">
          <a:avLst/>
        </a:prstGeom>
        <a:solidFill>
          <a:srgbClr val="70AD47">
            <a:lumMod val="20000"/>
            <a:lumOff val="80000"/>
          </a:srgbClr>
        </a:solidFill>
        <a:ln>
          <a:noFill/>
        </a:ln>
        <a:effectLst/>
      </dgm:spPr>
      <dgm:t>
        <a:bodyPr/>
        <a:lstStyle/>
        <a:p>
          <a:r>
            <a:rPr lang="en-GB" dirty="0" smtClean="0">
              <a:solidFill>
                <a:sysClr val="windowText" lastClr="000000">
                  <a:hueOff val="0"/>
                  <a:satOff val="0"/>
                  <a:lumOff val="0"/>
                  <a:alphaOff val="0"/>
                </a:sysClr>
              </a:solidFill>
              <a:latin typeface="Calibri" panose="020F0502020204030204"/>
              <a:ea typeface="+mn-ea"/>
              <a:cs typeface="+mn-cs"/>
            </a:rPr>
            <a:t>THESE ARE INDIVIDUALS WHO WERE TRAINED AS TEACHERS IN RECOGNIZED TEACHER EDUCATION INSTITUTION BUT ARE CURRENTLY WORKING AS EDUCATIONAL ADMINISTRATORS, MANAGERS. EG. HEADS OF INSTITUTIONS, CS, STAFF AT GES DISTRICT, REGIONAL , HEADQUARTERS OR AT ANY AGENCY UNDER THE MINISTRY OF EDUCATION </a:t>
          </a:r>
          <a:endParaRPr lang="en-GB" dirty="0">
            <a:solidFill>
              <a:sysClr val="windowText" lastClr="000000">
                <a:hueOff val="0"/>
                <a:satOff val="0"/>
                <a:lumOff val="0"/>
                <a:alphaOff val="0"/>
              </a:sysClr>
            </a:solidFill>
            <a:latin typeface="Calibri" panose="020F0502020204030204"/>
            <a:ea typeface="+mn-ea"/>
            <a:cs typeface="+mn-cs"/>
          </a:endParaRPr>
        </a:p>
      </dgm:t>
    </dgm:pt>
    <dgm:pt modelId="{4BF28D5D-9DA8-4278-B34E-CB87468BDD1E}" type="parTrans" cxnId="{BD0180FC-A147-47B6-B3CE-A73B071D755F}">
      <dgm:prSet/>
      <dgm:spPr/>
      <dgm:t>
        <a:bodyPr/>
        <a:lstStyle/>
        <a:p>
          <a:endParaRPr lang="en-GB"/>
        </a:p>
      </dgm:t>
    </dgm:pt>
    <dgm:pt modelId="{111C3C3F-CCF4-48E3-802D-37FF8942E9A1}" type="sibTrans" cxnId="{BD0180FC-A147-47B6-B3CE-A73B071D755F}">
      <dgm:prSet/>
      <dgm:spPr/>
      <dgm:t>
        <a:bodyPr/>
        <a:lstStyle/>
        <a:p>
          <a:endParaRPr lang="en-GB"/>
        </a:p>
      </dgm:t>
    </dgm:pt>
    <dgm:pt modelId="{57B93784-0D11-4256-9563-2C3E503F14A2}" type="pres">
      <dgm:prSet presAssocID="{E594B871-4550-489C-BD48-967DE5B41F6C}" presName="Name0" presStyleCnt="0">
        <dgm:presLayoutVars>
          <dgm:chMax val="7"/>
          <dgm:chPref val="7"/>
          <dgm:dir/>
          <dgm:animOne val="branch"/>
          <dgm:animLvl val="lvl"/>
        </dgm:presLayoutVars>
      </dgm:prSet>
      <dgm:spPr/>
      <dgm:t>
        <a:bodyPr/>
        <a:lstStyle/>
        <a:p>
          <a:endParaRPr lang="en-US"/>
        </a:p>
      </dgm:t>
    </dgm:pt>
    <dgm:pt modelId="{D1624643-5CA5-408C-8105-F35D5269E048}" type="pres">
      <dgm:prSet presAssocID="{61D3EB83-6F45-4E56-9CC5-6C17411552A1}" presName="composite" presStyleCnt="0"/>
      <dgm:spPr/>
    </dgm:pt>
    <dgm:pt modelId="{FFEC69A7-BCA8-41EC-BEB2-E2771F185813}" type="pres">
      <dgm:prSet presAssocID="{61D3EB83-6F45-4E56-9CC5-6C17411552A1}" presName="BackAccent" presStyleLbl="bgShp" presStyleIdx="0" presStyleCnt="3"/>
      <dgm:spPr>
        <a:xfrm>
          <a:off x="5324" y="22541"/>
          <a:ext cx="716339" cy="716339"/>
        </a:xfrm>
        <a:prstGeom prst="ellipse">
          <a:avLst/>
        </a:prstGeom>
        <a:solidFill>
          <a:srgbClr val="ED7D31">
            <a:tint val="40000"/>
            <a:hueOff val="0"/>
            <a:satOff val="0"/>
            <a:lumOff val="0"/>
            <a:alphaOff val="0"/>
          </a:srgbClr>
        </a:solidFill>
        <a:ln>
          <a:noFill/>
        </a:ln>
        <a:effectLst/>
      </dgm:spPr>
      <dgm:t>
        <a:bodyPr/>
        <a:lstStyle/>
        <a:p>
          <a:endParaRPr lang="en-US"/>
        </a:p>
      </dgm:t>
    </dgm:pt>
    <dgm:pt modelId="{BCD33EBA-5EB4-49EB-A86C-7925B400804B}" type="pres">
      <dgm:prSet presAssocID="{61D3EB83-6F45-4E56-9CC5-6C17411552A1}" presName="Accent" presStyleLbl="alignNode1" presStyleIdx="0" presStyleCnt="3"/>
      <dgm:spPr>
        <a:xfrm>
          <a:off x="76958" y="94175"/>
          <a:ext cx="573071" cy="573071"/>
        </a:xfrm>
        <a:prstGeom prst="chord">
          <a:avLst>
            <a:gd name="adj1" fmla="val 1168272"/>
            <a:gd name="adj2" fmla="val 9631728"/>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t>
        <a:bodyPr/>
        <a:lstStyle/>
        <a:p>
          <a:endParaRPr lang="en-US"/>
        </a:p>
      </dgm:t>
    </dgm:pt>
    <dgm:pt modelId="{EE316889-D6ED-4399-B731-10AD60EFFC0B}" type="pres">
      <dgm:prSet presAssocID="{61D3EB83-6F45-4E56-9CC5-6C17411552A1}" presName="Child" presStyleLbl="revTx" presStyleIdx="0" presStyleCnt="6" custScaleX="131913" custScaleY="109564" custLinFactNeighborX="-10771" custLinFactNeighborY="13058">
        <dgm:presLayoutVars>
          <dgm:chMax val="0"/>
          <dgm:chPref val="0"/>
          <dgm:bulletEnabled val="1"/>
        </dgm:presLayoutVars>
      </dgm:prSet>
      <dgm:spPr/>
      <dgm:t>
        <a:bodyPr/>
        <a:lstStyle/>
        <a:p>
          <a:endParaRPr lang="en-GB"/>
        </a:p>
      </dgm:t>
    </dgm:pt>
    <dgm:pt modelId="{0EE80FA1-8E05-4F4B-A47A-F964AB42DA52}" type="pres">
      <dgm:prSet presAssocID="{61D3EB83-6F45-4E56-9CC5-6C17411552A1}" presName="Parent" presStyleLbl="revTx" presStyleIdx="1" presStyleCnt="6">
        <dgm:presLayoutVars>
          <dgm:chMax val="1"/>
          <dgm:chPref val="1"/>
          <dgm:bulletEnabled val="1"/>
        </dgm:presLayoutVars>
      </dgm:prSet>
      <dgm:spPr/>
      <dgm:t>
        <a:bodyPr/>
        <a:lstStyle/>
        <a:p>
          <a:endParaRPr lang="en-US"/>
        </a:p>
      </dgm:t>
    </dgm:pt>
    <dgm:pt modelId="{B4C15CAA-7FDF-4A2B-9C40-09DEE38B9E9E}" type="pres">
      <dgm:prSet presAssocID="{35233893-672B-4B8F-A1AB-FA230291E506}" presName="sibTrans" presStyleCnt="0"/>
      <dgm:spPr/>
    </dgm:pt>
    <dgm:pt modelId="{4C9E583A-95D6-42EC-8416-77B3014555CF}" type="pres">
      <dgm:prSet presAssocID="{5B080291-1C78-4AB4-BBAA-7D9030E6D040}" presName="composite" presStyleCnt="0"/>
      <dgm:spPr/>
    </dgm:pt>
    <dgm:pt modelId="{DF6C0F94-78F3-4AEC-9562-722E85CB9E9E}" type="pres">
      <dgm:prSet presAssocID="{5B080291-1C78-4AB4-BBAA-7D9030E6D040}" presName="BackAccent" presStyleLbl="bgShp" presStyleIdx="1" presStyleCnt="3"/>
      <dgm:spPr>
        <a:xfrm>
          <a:off x="3477453" y="0"/>
          <a:ext cx="716339" cy="716339"/>
        </a:xfrm>
        <a:prstGeom prst="ellipse">
          <a:avLst/>
        </a:prstGeom>
        <a:solidFill>
          <a:srgbClr val="ED7D31">
            <a:tint val="40000"/>
            <a:hueOff val="0"/>
            <a:satOff val="0"/>
            <a:lumOff val="0"/>
            <a:alphaOff val="0"/>
          </a:srgbClr>
        </a:solidFill>
        <a:ln>
          <a:noFill/>
        </a:ln>
        <a:effectLst/>
      </dgm:spPr>
      <dgm:t>
        <a:bodyPr/>
        <a:lstStyle/>
        <a:p>
          <a:endParaRPr lang="en-US"/>
        </a:p>
      </dgm:t>
    </dgm:pt>
    <dgm:pt modelId="{EF2776AB-506E-487C-B7B9-F8A9CB64A648}" type="pres">
      <dgm:prSet presAssocID="{5B080291-1C78-4AB4-BBAA-7D9030E6D040}" presName="Accent" presStyleLbl="alignNode1" presStyleIdx="1" presStyleCnt="3"/>
      <dgm:spPr>
        <a:xfrm>
          <a:off x="3549086" y="71633"/>
          <a:ext cx="573071" cy="573071"/>
        </a:xfrm>
        <a:prstGeom prst="chord">
          <a:avLst>
            <a:gd name="adj1" fmla="val 20431728"/>
            <a:gd name="adj2" fmla="val 11968272"/>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endParaRPr lang="en-US"/>
        </a:p>
      </dgm:t>
    </dgm:pt>
    <dgm:pt modelId="{10F2D1FD-7F1A-46D5-BCCC-F791D29861CA}" type="pres">
      <dgm:prSet presAssocID="{5B080291-1C78-4AB4-BBAA-7D9030E6D040}" presName="Child" presStyleLbl="revTx" presStyleIdx="2" presStyleCnt="6" custScaleX="146640" custScaleY="112555" custLinFactNeighborY="8908">
        <dgm:presLayoutVars>
          <dgm:chMax val="0"/>
          <dgm:chPref val="0"/>
          <dgm:bulletEnabled val="1"/>
        </dgm:presLayoutVars>
      </dgm:prSet>
      <dgm:spPr/>
      <dgm:t>
        <a:bodyPr/>
        <a:lstStyle/>
        <a:p>
          <a:endParaRPr lang="en-GB"/>
        </a:p>
      </dgm:t>
    </dgm:pt>
    <dgm:pt modelId="{D1E43E4A-BB01-48B6-9A05-5BE8DF5A00F9}" type="pres">
      <dgm:prSet presAssocID="{5B080291-1C78-4AB4-BBAA-7D9030E6D040}" presName="Parent" presStyleLbl="revTx" presStyleIdx="3" presStyleCnt="6" custScaleX="111662" custScaleY="89084">
        <dgm:presLayoutVars>
          <dgm:chMax val="1"/>
          <dgm:chPref val="1"/>
          <dgm:bulletEnabled val="1"/>
        </dgm:presLayoutVars>
      </dgm:prSet>
      <dgm:spPr/>
      <dgm:t>
        <a:bodyPr/>
        <a:lstStyle/>
        <a:p>
          <a:endParaRPr lang="en-US"/>
        </a:p>
      </dgm:t>
    </dgm:pt>
    <dgm:pt modelId="{313D117C-939E-4182-8EC1-DCB4AB620C49}" type="pres">
      <dgm:prSet presAssocID="{BFEB94CF-3AD0-445E-A2C5-1F4523C12141}" presName="sibTrans" presStyleCnt="0"/>
      <dgm:spPr/>
    </dgm:pt>
    <dgm:pt modelId="{AAD901C5-2A54-4EF0-81D1-A9F1DCD8E938}" type="pres">
      <dgm:prSet presAssocID="{02DD1870-E72E-4296-BB87-6CE5945C33D5}" presName="composite" presStyleCnt="0"/>
      <dgm:spPr/>
    </dgm:pt>
    <dgm:pt modelId="{5BECDD46-8F61-4D8F-AF09-AB1BE7C3D34A}" type="pres">
      <dgm:prSet presAssocID="{02DD1870-E72E-4296-BB87-6CE5945C33D5}" presName="BackAccent" presStyleLbl="bgShp" presStyleIdx="2" presStyleCnt="3"/>
      <dgm:spPr>
        <a:xfrm>
          <a:off x="7105626" y="67353"/>
          <a:ext cx="716339" cy="716339"/>
        </a:xfrm>
        <a:prstGeom prst="ellipse">
          <a:avLst/>
        </a:prstGeom>
        <a:solidFill>
          <a:srgbClr val="ED7D31">
            <a:tint val="40000"/>
            <a:hueOff val="0"/>
            <a:satOff val="0"/>
            <a:lumOff val="0"/>
            <a:alphaOff val="0"/>
          </a:srgbClr>
        </a:solidFill>
        <a:ln>
          <a:noFill/>
        </a:ln>
        <a:effectLst/>
      </dgm:spPr>
      <dgm:t>
        <a:bodyPr/>
        <a:lstStyle/>
        <a:p>
          <a:endParaRPr lang="en-US"/>
        </a:p>
      </dgm:t>
    </dgm:pt>
    <dgm:pt modelId="{C6884AC2-2607-44F7-A393-C4730EFBF103}" type="pres">
      <dgm:prSet presAssocID="{02DD1870-E72E-4296-BB87-6CE5945C33D5}" presName="Accent" presStyleLbl="alignNode1" presStyleIdx="2" presStyleCnt="3"/>
      <dgm:spPr>
        <a:xfrm>
          <a:off x="7177260" y="138987"/>
          <a:ext cx="573071" cy="573071"/>
        </a:xfrm>
        <a:prstGeom prst="chord">
          <a:avLst>
            <a:gd name="adj1" fmla="val 16200000"/>
            <a:gd name="adj2" fmla="val 1620000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endParaRPr lang="en-US"/>
        </a:p>
      </dgm:t>
    </dgm:pt>
    <dgm:pt modelId="{0486D5A1-6194-4001-B1F6-5F84EF239ECF}" type="pres">
      <dgm:prSet presAssocID="{02DD1870-E72E-4296-BB87-6CE5945C33D5}" presName="Child" presStyleLbl="revTx" presStyleIdx="4" presStyleCnt="6" custScaleX="139629" custScaleY="103618" custLinFactNeighborX="-654" custLinFactNeighborY="5980">
        <dgm:presLayoutVars>
          <dgm:chMax val="0"/>
          <dgm:chPref val="0"/>
          <dgm:bulletEnabled val="1"/>
        </dgm:presLayoutVars>
      </dgm:prSet>
      <dgm:spPr/>
      <dgm:t>
        <a:bodyPr/>
        <a:lstStyle/>
        <a:p>
          <a:endParaRPr lang="en-GB"/>
        </a:p>
      </dgm:t>
    </dgm:pt>
    <dgm:pt modelId="{8AD61150-AFA4-41D1-AD2C-110837658D21}" type="pres">
      <dgm:prSet presAssocID="{02DD1870-E72E-4296-BB87-6CE5945C33D5}" presName="Parent" presStyleLbl="revTx" presStyleIdx="5" presStyleCnt="6" custScaleX="108347">
        <dgm:presLayoutVars>
          <dgm:chMax val="1"/>
          <dgm:chPref val="1"/>
          <dgm:bulletEnabled val="1"/>
        </dgm:presLayoutVars>
      </dgm:prSet>
      <dgm:spPr/>
      <dgm:t>
        <a:bodyPr/>
        <a:lstStyle/>
        <a:p>
          <a:endParaRPr lang="en-US"/>
        </a:p>
      </dgm:t>
    </dgm:pt>
  </dgm:ptLst>
  <dgm:cxnLst>
    <dgm:cxn modelId="{553FF236-A1E6-404E-9CAC-89AE0299334E}" srcId="{E594B871-4550-489C-BD48-967DE5B41F6C}" destId="{02DD1870-E72E-4296-BB87-6CE5945C33D5}" srcOrd="2" destOrd="0" parTransId="{222A3BA7-B1FE-4DCE-859B-4F2C020E7E70}" sibTransId="{64A226AC-93FF-457E-ADB1-75F6E8FCFBCD}"/>
    <dgm:cxn modelId="{4251119E-4449-4591-B3A6-20F8B608A499}" type="presOf" srcId="{61D3EB83-6F45-4E56-9CC5-6C17411552A1}" destId="{0EE80FA1-8E05-4F4B-A47A-F964AB42DA52}" srcOrd="0" destOrd="0" presId="urn:microsoft.com/office/officeart/2008/layout/IncreasingCircleProcess"/>
    <dgm:cxn modelId="{DF92117A-7814-4FCA-84AA-4EE1A055D65E}" srcId="{61D3EB83-6F45-4E56-9CC5-6C17411552A1}" destId="{0E5AD61E-F31D-4B01-8867-64DDFD23466B}" srcOrd="0" destOrd="0" parTransId="{0A7287D5-6A5B-4F9B-A1D1-093CED8E7A37}" sibTransId="{DC1A2A55-5BBA-43C8-B9D0-CFFA554BB7D3}"/>
    <dgm:cxn modelId="{81B5EF3D-D6F8-4175-84E6-11E366999508}" type="presOf" srcId="{FF2B8D79-6209-4DEE-8056-8EF23C85FAE5}" destId="{0486D5A1-6194-4001-B1F6-5F84EF239ECF}" srcOrd="0" destOrd="0" presId="urn:microsoft.com/office/officeart/2008/layout/IncreasingCircleProcess"/>
    <dgm:cxn modelId="{42E38D28-79E2-4AB1-8F19-1BBE5C2D1D86}" type="presOf" srcId="{02DD1870-E72E-4296-BB87-6CE5945C33D5}" destId="{8AD61150-AFA4-41D1-AD2C-110837658D21}" srcOrd="0" destOrd="0" presId="urn:microsoft.com/office/officeart/2008/layout/IncreasingCircleProcess"/>
    <dgm:cxn modelId="{BF2509CC-691E-4367-B356-768069260CBD}" type="presOf" srcId="{5B080291-1C78-4AB4-BBAA-7D9030E6D040}" destId="{D1E43E4A-BB01-48B6-9A05-5BE8DF5A00F9}" srcOrd="0" destOrd="0" presId="urn:microsoft.com/office/officeart/2008/layout/IncreasingCircleProcess"/>
    <dgm:cxn modelId="{6DC655DA-1F81-4520-82B0-353084D5114A}" type="presOf" srcId="{E594B871-4550-489C-BD48-967DE5B41F6C}" destId="{57B93784-0D11-4256-9563-2C3E503F14A2}" srcOrd="0" destOrd="0" presId="urn:microsoft.com/office/officeart/2008/layout/IncreasingCircleProcess"/>
    <dgm:cxn modelId="{FB6367EE-C2EB-4EDB-8739-4971EB7A084A}" srcId="{5B080291-1C78-4AB4-BBAA-7D9030E6D040}" destId="{ED7171F5-02D7-4FFC-A292-3FE32A8924DA}" srcOrd="0" destOrd="0" parTransId="{7CD0DC7F-4659-4ADC-A0CD-0E3AF99CFFE9}" sibTransId="{93E3DD1A-C893-44F4-A1FF-FFEF1C9E4344}"/>
    <dgm:cxn modelId="{5F879415-092D-4F82-9627-49B45CD8FC30}" type="presOf" srcId="{0E5AD61E-F31D-4B01-8867-64DDFD23466B}" destId="{EE316889-D6ED-4399-B731-10AD60EFFC0B}" srcOrd="0" destOrd="0" presId="urn:microsoft.com/office/officeart/2008/layout/IncreasingCircleProcess"/>
    <dgm:cxn modelId="{D128B1FD-D89C-49F7-A8C7-8C7F47F1CD3D}" srcId="{E594B871-4550-489C-BD48-967DE5B41F6C}" destId="{5B080291-1C78-4AB4-BBAA-7D9030E6D040}" srcOrd="1" destOrd="0" parTransId="{75040918-A87F-4B56-9690-F500783E0781}" sibTransId="{BFEB94CF-3AD0-445E-A2C5-1F4523C12141}"/>
    <dgm:cxn modelId="{4BDAE529-1827-488D-8C28-4BE08EA824C5}" srcId="{E594B871-4550-489C-BD48-967DE5B41F6C}" destId="{61D3EB83-6F45-4E56-9CC5-6C17411552A1}" srcOrd="0" destOrd="0" parTransId="{8C3DC33A-5C40-4241-B032-A38F193E010B}" sibTransId="{35233893-672B-4B8F-A1AB-FA230291E506}"/>
    <dgm:cxn modelId="{BD0180FC-A147-47B6-B3CE-A73B071D755F}" srcId="{02DD1870-E72E-4296-BB87-6CE5945C33D5}" destId="{FF2B8D79-6209-4DEE-8056-8EF23C85FAE5}" srcOrd="0" destOrd="0" parTransId="{4BF28D5D-9DA8-4278-B34E-CB87468BDD1E}" sibTransId="{111C3C3F-CCF4-48E3-802D-37FF8942E9A1}"/>
    <dgm:cxn modelId="{EEBB7D45-42CE-44FA-B1E3-4951AD5B6CE6}" type="presOf" srcId="{ED7171F5-02D7-4FFC-A292-3FE32A8924DA}" destId="{10F2D1FD-7F1A-46D5-BCCC-F791D29861CA}" srcOrd="0" destOrd="0" presId="urn:microsoft.com/office/officeart/2008/layout/IncreasingCircleProcess"/>
    <dgm:cxn modelId="{AC10800B-636A-4D48-B162-D0A20E48F57F}" type="presParOf" srcId="{57B93784-0D11-4256-9563-2C3E503F14A2}" destId="{D1624643-5CA5-408C-8105-F35D5269E048}" srcOrd="0" destOrd="0" presId="urn:microsoft.com/office/officeart/2008/layout/IncreasingCircleProcess"/>
    <dgm:cxn modelId="{FB0FA5A0-E0D7-4806-998B-5EFD62834DC8}" type="presParOf" srcId="{D1624643-5CA5-408C-8105-F35D5269E048}" destId="{FFEC69A7-BCA8-41EC-BEB2-E2771F185813}" srcOrd="0" destOrd="0" presId="urn:microsoft.com/office/officeart/2008/layout/IncreasingCircleProcess"/>
    <dgm:cxn modelId="{A1A0E85F-56F3-4DF6-875D-AA781FE5AFFA}" type="presParOf" srcId="{D1624643-5CA5-408C-8105-F35D5269E048}" destId="{BCD33EBA-5EB4-49EB-A86C-7925B400804B}" srcOrd="1" destOrd="0" presId="urn:microsoft.com/office/officeart/2008/layout/IncreasingCircleProcess"/>
    <dgm:cxn modelId="{FCDBA0AB-BD03-44E7-BF64-441B7B741F0E}" type="presParOf" srcId="{D1624643-5CA5-408C-8105-F35D5269E048}" destId="{EE316889-D6ED-4399-B731-10AD60EFFC0B}" srcOrd="2" destOrd="0" presId="urn:microsoft.com/office/officeart/2008/layout/IncreasingCircleProcess"/>
    <dgm:cxn modelId="{1AEA4BB6-EEB9-47B9-833F-6738021C63BA}" type="presParOf" srcId="{D1624643-5CA5-408C-8105-F35D5269E048}" destId="{0EE80FA1-8E05-4F4B-A47A-F964AB42DA52}" srcOrd="3" destOrd="0" presId="urn:microsoft.com/office/officeart/2008/layout/IncreasingCircleProcess"/>
    <dgm:cxn modelId="{3268BABC-811B-4A88-8C9F-3DF4A8C6027A}" type="presParOf" srcId="{57B93784-0D11-4256-9563-2C3E503F14A2}" destId="{B4C15CAA-7FDF-4A2B-9C40-09DEE38B9E9E}" srcOrd="1" destOrd="0" presId="urn:microsoft.com/office/officeart/2008/layout/IncreasingCircleProcess"/>
    <dgm:cxn modelId="{2F3BDEA3-713F-4F28-8938-38C4E9CF8C82}" type="presParOf" srcId="{57B93784-0D11-4256-9563-2C3E503F14A2}" destId="{4C9E583A-95D6-42EC-8416-77B3014555CF}" srcOrd="2" destOrd="0" presId="urn:microsoft.com/office/officeart/2008/layout/IncreasingCircleProcess"/>
    <dgm:cxn modelId="{9B4592AB-7C76-4E4E-994A-3446AF9AAC11}" type="presParOf" srcId="{4C9E583A-95D6-42EC-8416-77B3014555CF}" destId="{DF6C0F94-78F3-4AEC-9562-722E85CB9E9E}" srcOrd="0" destOrd="0" presId="urn:microsoft.com/office/officeart/2008/layout/IncreasingCircleProcess"/>
    <dgm:cxn modelId="{25FF4CAE-3AA7-4B74-83FB-E93EAA054C7D}" type="presParOf" srcId="{4C9E583A-95D6-42EC-8416-77B3014555CF}" destId="{EF2776AB-506E-487C-B7B9-F8A9CB64A648}" srcOrd="1" destOrd="0" presId="urn:microsoft.com/office/officeart/2008/layout/IncreasingCircleProcess"/>
    <dgm:cxn modelId="{3CAB683D-5BB3-462C-8429-F5A0E854D38F}" type="presParOf" srcId="{4C9E583A-95D6-42EC-8416-77B3014555CF}" destId="{10F2D1FD-7F1A-46D5-BCCC-F791D29861CA}" srcOrd="2" destOrd="0" presId="urn:microsoft.com/office/officeart/2008/layout/IncreasingCircleProcess"/>
    <dgm:cxn modelId="{438948F5-ACBF-495F-A861-AD0B515B180F}" type="presParOf" srcId="{4C9E583A-95D6-42EC-8416-77B3014555CF}" destId="{D1E43E4A-BB01-48B6-9A05-5BE8DF5A00F9}" srcOrd="3" destOrd="0" presId="urn:microsoft.com/office/officeart/2008/layout/IncreasingCircleProcess"/>
    <dgm:cxn modelId="{6AE5B5E4-1168-4AC5-81F7-A1549A245C38}" type="presParOf" srcId="{57B93784-0D11-4256-9563-2C3E503F14A2}" destId="{313D117C-939E-4182-8EC1-DCB4AB620C49}" srcOrd="3" destOrd="0" presId="urn:microsoft.com/office/officeart/2008/layout/IncreasingCircleProcess"/>
    <dgm:cxn modelId="{64E86466-0DAF-4453-AF93-EB3DE3354CBF}" type="presParOf" srcId="{57B93784-0D11-4256-9563-2C3E503F14A2}" destId="{AAD901C5-2A54-4EF0-81D1-A9F1DCD8E938}" srcOrd="4" destOrd="0" presId="urn:microsoft.com/office/officeart/2008/layout/IncreasingCircleProcess"/>
    <dgm:cxn modelId="{22B19CDD-D097-4820-BE1A-E4125ED8AB6B}" type="presParOf" srcId="{AAD901C5-2A54-4EF0-81D1-A9F1DCD8E938}" destId="{5BECDD46-8F61-4D8F-AF09-AB1BE7C3D34A}" srcOrd="0" destOrd="0" presId="urn:microsoft.com/office/officeart/2008/layout/IncreasingCircleProcess"/>
    <dgm:cxn modelId="{527B79F3-BCF4-4B48-9FB2-CB7E03CB4B38}" type="presParOf" srcId="{AAD901C5-2A54-4EF0-81D1-A9F1DCD8E938}" destId="{C6884AC2-2607-44F7-A393-C4730EFBF103}" srcOrd="1" destOrd="0" presId="urn:microsoft.com/office/officeart/2008/layout/IncreasingCircleProcess"/>
    <dgm:cxn modelId="{EC65DCD7-2341-4AFA-8517-6E5C46A11B68}" type="presParOf" srcId="{AAD901C5-2A54-4EF0-81D1-A9F1DCD8E938}" destId="{0486D5A1-6194-4001-B1F6-5F84EF239ECF}" srcOrd="2" destOrd="0" presId="urn:microsoft.com/office/officeart/2008/layout/IncreasingCircleProcess"/>
    <dgm:cxn modelId="{D1EF6C75-9731-48ED-829E-4B67B554AC7F}" type="presParOf" srcId="{AAD901C5-2A54-4EF0-81D1-A9F1DCD8E938}" destId="{8AD61150-AFA4-41D1-AD2C-110837658D21}" srcOrd="3" destOrd="0" presId="urn:microsoft.com/office/officeart/2008/layout/IncreasingCircleProcess"/>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7A099F-67FE-430F-BE18-BCC13BA0C224}" type="doc">
      <dgm:prSet loTypeId="urn:microsoft.com/office/officeart/2005/8/layout/hList2" loCatId="list" qsTypeId="urn:microsoft.com/office/officeart/2005/8/quickstyle/simple1" qsCatId="simple" csTypeId="urn:microsoft.com/office/officeart/2005/8/colors/colorful4" csCatId="colorful" phldr="1"/>
      <dgm:spPr/>
      <dgm:t>
        <a:bodyPr/>
        <a:lstStyle/>
        <a:p>
          <a:endParaRPr lang="en-GB"/>
        </a:p>
      </dgm:t>
    </dgm:pt>
    <dgm:pt modelId="{55C8283F-A446-42B7-A1B9-0D5291A72DBA}">
      <dgm:prSet phldrT="[Text]"/>
      <dgm:spPr>
        <a:xfrm rot="16200000">
          <a:off x="2019674" y="2747216"/>
          <a:ext cx="4162995" cy="392756"/>
        </a:xfrm>
        <a:prstGeom prst="rect">
          <a:avLst/>
        </a:prstGeom>
        <a:noFill/>
        <a:ln>
          <a:noFill/>
        </a:ln>
        <a:effectLst/>
      </dgm:spPr>
      <dgm:t>
        <a:bodyPr/>
        <a:lstStyle/>
        <a:p>
          <a:r>
            <a:rPr lang="en-GB" dirty="0" smtClean="0">
              <a:solidFill>
                <a:sysClr val="windowText" lastClr="000000">
                  <a:hueOff val="0"/>
                  <a:satOff val="0"/>
                  <a:lumOff val="0"/>
                  <a:alphaOff val="0"/>
                </a:sysClr>
              </a:solidFill>
              <a:latin typeface="Calibri" panose="020F0502020204030204"/>
              <a:ea typeface="+mn-ea"/>
              <a:cs typeface="+mn-cs"/>
            </a:rPr>
            <a:t>BUILD PORTFOLIO</a:t>
          </a:r>
          <a:endParaRPr lang="en-GB" dirty="0">
            <a:solidFill>
              <a:sysClr val="windowText" lastClr="000000">
                <a:hueOff val="0"/>
                <a:satOff val="0"/>
                <a:lumOff val="0"/>
                <a:alphaOff val="0"/>
              </a:sysClr>
            </a:solidFill>
            <a:latin typeface="Calibri" panose="020F0502020204030204"/>
            <a:ea typeface="+mn-ea"/>
            <a:cs typeface="+mn-cs"/>
          </a:endParaRPr>
        </a:p>
      </dgm:t>
    </dgm:pt>
    <dgm:pt modelId="{EF38520D-E3FD-417C-AAC6-FC5031EB4337}" type="parTrans" cxnId="{993AB740-7F1E-4DF8-A250-7C3659AE9D4B}">
      <dgm:prSet/>
      <dgm:spPr/>
      <dgm:t>
        <a:bodyPr/>
        <a:lstStyle/>
        <a:p>
          <a:endParaRPr lang="en-GB"/>
        </a:p>
      </dgm:t>
    </dgm:pt>
    <dgm:pt modelId="{626E9C6E-AF70-4CDA-AE51-7DCE72DAADFA}" type="sibTrans" cxnId="{993AB740-7F1E-4DF8-A250-7C3659AE9D4B}">
      <dgm:prSet/>
      <dgm:spPr/>
      <dgm:t>
        <a:bodyPr/>
        <a:lstStyle/>
        <a:p>
          <a:endParaRPr lang="en-GB"/>
        </a:p>
      </dgm:t>
    </dgm:pt>
    <dgm:pt modelId="{8696CFCA-9884-47F6-B1DF-9B84A7D0EB62}">
      <dgm:prSet phldrT="[Text]" custT="1"/>
      <dgm:spPr>
        <a:xfrm>
          <a:off x="364023" y="325926"/>
          <a:ext cx="3405896" cy="5011247"/>
        </a:xfrm>
        <a:prstGeom prst="rect">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GB" sz="2000" dirty="0" smtClean="0">
              <a:solidFill>
                <a:sysClr val="windowText" lastClr="000000"/>
              </a:solidFill>
              <a:latin typeface="Calibri" panose="020F0502020204030204"/>
              <a:ea typeface="+mn-ea"/>
              <a:cs typeface="+mn-cs"/>
            </a:rPr>
            <a:t>Primary and JHS Teachers are expected to attend both supply (minimum of </a:t>
          </a:r>
          <a:r>
            <a:rPr lang="en-GB" sz="2000" dirty="0" smtClean="0">
              <a:solidFill>
                <a:sysClr val="windowText" lastClr="000000"/>
              </a:solidFill>
              <a:latin typeface="Calibri" panose="020F0502020204030204"/>
              <a:ea typeface="+mn-ea"/>
              <a:cs typeface="+mn-cs"/>
            </a:rPr>
            <a:t>27) </a:t>
          </a:r>
          <a:r>
            <a:rPr lang="en-GB" sz="2000" dirty="0" smtClean="0">
              <a:solidFill>
                <a:sysClr val="windowText" lastClr="000000"/>
              </a:solidFill>
              <a:latin typeface="Calibri" panose="020F0502020204030204"/>
              <a:ea typeface="+mn-ea"/>
              <a:cs typeface="+mn-cs"/>
            </a:rPr>
            <a:t>and </a:t>
          </a:r>
          <a:r>
            <a:rPr lang="en-GB" sz="2000" dirty="0" smtClean="0">
              <a:solidFill>
                <a:sysClr val="windowText" lastClr="000000"/>
              </a:solidFill>
              <a:latin typeface="Calibri" panose="020F0502020204030204"/>
              <a:ea typeface="+mn-ea"/>
              <a:cs typeface="+mn-cs"/>
            </a:rPr>
            <a:t>demand-driven </a:t>
          </a:r>
          <a:r>
            <a:rPr lang="en-GB" sz="2000" dirty="0" smtClean="0">
              <a:solidFill>
                <a:sysClr val="windowText" lastClr="000000"/>
              </a:solidFill>
              <a:latin typeface="Calibri" panose="020F0502020204030204"/>
              <a:ea typeface="+mn-ea"/>
              <a:cs typeface="+mn-cs"/>
            </a:rPr>
            <a:t>CPD activities. </a:t>
          </a:r>
          <a:endParaRPr lang="en-GB" sz="2000" dirty="0">
            <a:solidFill>
              <a:sysClr val="windowText" lastClr="000000"/>
            </a:solidFill>
            <a:latin typeface="Calibri" panose="020F0502020204030204"/>
            <a:ea typeface="+mn-ea"/>
            <a:cs typeface="+mn-cs"/>
          </a:endParaRPr>
        </a:p>
      </dgm:t>
    </dgm:pt>
    <dgm:pt modelId="{70565A8C-52F4-4C43-B8DD-052797C1D4B2}" type="parTrans" cxnId="{1198888D-6614-4B2F-A6C5-29AC34BBE880}">
      <dgm:prSet/>
      <dgm:spPr/>
      <dgm:t>
        <a:bodyPr/>
        <a:lstStyle/>
        <a:p>
          <a:endParaRPr lang="en-GB"/>
        </a:p>
      </dgm:t>
    </dgm:pt>
    <dgm:pt modelId="{03B1B29E-288D-4718-BE44-0FCFC880BE3A}" type="sibTrans" cxnId="{1198888D-6614-4B2F-A6C5-29AC34BBE880}">
      <dgm:prSet/>
      <dgm:spPr/>
      <dgm:t>
        <a:bodyPr/>
        <a:lstStyle/>
        <a:p>
          <a:endParaRPr lang="en-GB"/>
        </a:p>
      </dgm:t>
    </dgm:pt>
    <dgm:pt modelId="{F67799FA-2E23-48F8-8C9D-8B36FF063BE4}">
      <dgm:prSet phldrT="[Text]" custT="1"/>
      <dgm:spPr>
        <a:xfrm>
          <a:off x="364023" y="325926"/>
          <a:ext cx="3405896" cy="5011247"/>
        </a:xfrm>
        <a:prstGeom prst="rect">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GB" sz="2000" dirty="0" smtClean="0">
              <a:solidFill>
                <a:sysClr val="windowText" lastClr="000000"/>
              </a:solidFill>
              <a:latin typeface="Calibri" panose="020F0502020204030204"/>
              <a:ea typeface="+mn-ea"/>
              <a:cs typeface="+mn-cs"/>
            </a:rPr>
            <a:t>In addition, teachers should also embark on self-initiative activities  such as writing of a book chapter, conducting action research, attending conference marking etc. The details are in the CPD framework on the NTC website.</a:t>
          </a:r>
          <a:endParaRPr lang="en-GB" sz="2000" dirty="0">
            <a:solidFill>
              <a:sysClr val="windowText" lastClr="000000"/>
            </a:solidFill>
            <a:latin typeface="Calibri" panose="020F0502020204030204"/>
            <a:ea typeface="+mn-ea"/>
            <a:cs typeface="+mn-cs"/>
          </a:endParaRPr>
        </a:p>
      </dgm:t>
    </dgm:pt>
    <dgm:pt modelId="{CF48C257-A493-4FFF-89F8-BD1FE53AB34D}" type="parTrans" cxnId="{9BD74359-5D0C-4E46-8BDC-03EAF5624C5F}">
      <dgm:prSet/>
      <dgm:spPr/>
      <dgm:t>
        <a:bodyPr/>
        <a:lstStyle/>
        <a:p>
          <a:endParaRPr lang="en-GB"/>
        </a:p>
      </dgm:t>
    </dgm:pt>
    <dgm:pt modelId="{7C1070F5-DA91-46F6-AC8C-C3A9D0A6D33E}" type="sibTrans" cxnId="{9BD74359-5D0C-4E46-8BDC-03EAF5624C5F}">
      <dgm:prSet/>
      <dgm:spPr/>
      <dgm:t>
        <a:bodyPr/>
        <a:lstStyle/>
        <a:p>
          <a:endParaRPr lang="en-GB"/>
        </a:p>
      </dgm:t>
    </dgm:pt>
    <dgm:pt modelId="{E6380887-EF19-4813-BDB0-D7A233FAC90E}">
      <dgm:prSet phldrT="[Text]"/>
      <dgm:spPr>
        <a:xfrm rot="16200000">
          <a:off x="-1763788" y="2627196"/>
          <a:ext cx="3920584" cy="393007"/>
        </a:xfrm>
        <a:prstGeom prst="rect">
          <a:avLst/>
        </a:prstGeom>
        <a:noFill/>
        <a:ln>
          <a:noFill/>
        </a:ln>
        <a:effectLst/>
      </dgm:spPr>
      <dgm:t>
        <a:bodyPr/>
        <a:lstStyle/>
        <a:p>
          <a:r>
            <a:rPr lang="en-GB" dirty="0" smtClean="0">
              <a:solidFill>
                <a:sysClr val="windowText" lastClr="000000">
                  <a:hueOff val="0"/>
                  <a:satOff val="0"/>
                  <a:lumOff val="0"/>
                  <a:alphaOff val="0"/>
                </a:sysClr>
              </a:solidFill>
              <a:latin typeface="Calibri" panose="020F0502020204030204"/>
              <a:ea typeface="+mn-ea"/>
              <a:cs typeface="+mn-cs"/>
            </a:rPr>
            <a:t>ATTEND CPD </a:t>
          </a:r>
          <a:r>
            <a:rPr lang="en-GB" dirty="0" smtClean="0">
              <a:solidFill>
                <a:sysClr val="windowText" lastClr="000000">
                  <a:hueOff val="0"/>
                  <a:satOff val="0"/>
                  <a:lumOff val="0"/>
                  <a:alphaOff val="0"/>
                </a:sysClr>
              </a:solidFill>
              <a:latin typeface="Calibri" panose="020F0502020204030204"/>
              <a:ea typeface="+mn-ea"/>
              <a:cs typeface="+mn-cs"/>
            </a:rPr>
            <a:t>PROGRAMS</a:t>
          </a:r>
          <a:endParaRPr lang="en-GB" dirty="0">
            <a:solidFill>
              <a:sysClr val="windowText" lastClr="000000">
                <a:hueOff val="0"/>
                <a:satOff val="0"/>
                <a:lumOff val="0"/>
                <a:alphaOff val="0"/>
              </a:sysClr>
            </a:solidFill>
            <a:latin typeface="Calibri" panose="020F0502020204030204"/>
            <a:ea typeface="+mn-ea"/>
            <a:cs typeface="+mn-cs"/>
          </a:endParaRPr>
        </a:p>
      </dgm:t>
    </dgm:pt>
    <dgm:pt modelId="{1EF2B85A-090D-424B-BA9A-771873C721EC}" type="parTrans" cxnId="{7E31480A-BB3D-4796-B91B-D87DA82D4975}">
      <dgm:prSet/>
      <dgm:spPr/>
      <dgm:t>
        <a:bodyPr/>
        <a:lstStyle/>
        <a:p>
          <a:endParaRPr lang="en-GB"/>
        </a:p>
      </dgm:t>
    </dgm:pt>
    <dgm:pt modelId="{9651DB31-D424-4965-9A5F-0E7BF746AE9F}" type="sibTrans" cxnId="{7E31480A-BB3D-4796-B91B-D87DA82D4975}">
      <dgm:prSet/>
      <dgm:spPr/>
      <dgm:t>
        <a:bodyPr/>
        <a:lstStyle/>
        <a:p>
          <a:endParaRPr lang="en-GB"/>
        </a:p>
      </dgm:t>
    </dgm:pt>
    <dgm:pt modelId="{BEDE10D8-2E0C-450B-9A31-99F88925321D}">
      <dgm:prSet phldrT="[Text]" custT="1"/>
      <dgm:spPr>
        <a:xfrm>
          <a:off x="4385688" y="91380"/>
          <a:ext cx="3297749" cy="5169566"/>
        </a:xfrm>
        <a:prstGeom prst="rect">
          <a:avLst/>
        </a:prstGeom>
        <a:solidFill>
          <a:sysClr val="windowText" lastClr="000000">
            <a:lumMod val="85000"/>
            <a:lumOff val="15000"/>
          </a:sysClr>
        </a:solidFill>
        <a:ln w="12700" cap="flat" cmpd="sng" algn="ctr">
          <a:solidFill>
            <a:sysClr val="window" lastClr="FFFFFF">
              <a:hueOff val="0"/>
              <a:satOff val="0"/>
              <a:lumOff val="0"/>
              <a:alphaOff val="0"/>
            </a:sysClr>
          </a:solidFill>
          <a:prstDash val="solid"/>
          <a:miter lim="800000"/>
        </a:ln>
        <a:effectLst/>
      </dgm:spPr>
      <dgm:t>
        <a:bodyPr/>
        <a:lstStyle/>
        <a:p>
          <a:r>
            <a:rPr lang="en-GB" sz="1800" dirty="0" smtClean="0">
              <a:solidFill>
                <a:srgbClr val="FFFF00"/>
              </a:solidFill>
              <a:latin typeface="Calibri" panose="020F0502020204030204"/>
              <a:ea typeface="+mn-ea"/>
              <a:cs typeface="+mn-cs"/>
            </a:rPr>
            <a:t>Teachers are to show evidence of how they demonstrate professionalism in their practice</a:t>
          </a:r>
          <a:endParaRPr lang="en-GB" sz="1800" dirty="0">
            <a:solidFill>
              <a:srgbClr val="FFFF00"/>
            </a:solidFill>
            <a:latin typeface="Calibri" panose="020F0502020204030204"/>
            <a:ea typeface="+mn-ea"/>
            <a:cs typeface="+mn-cs"/>
          </a:endParaRPr>
        </a:p>
      </dgm:t>
    </dgm:pt>
    <dgm:pt modelId="{1859FCEA-8792-4FFC-9C39-5E94DDE1C799}" type="parTrans" cxnId="{03FA24FB-2BB8-4142-861D-B338268E8675}">
      <dgm:prSet/>
      <dgm:spPr/>
      <dgm:t>
        <a:bodyPr/>
        <a:lstStyle/>
        <a:p>
          <a:endParaRPr lang="en-GB"/>
        </a:p>
      </dgm:t>
    </dgm:pt>
    <dgm:pt modelId="{39E597E9-9B62-489C-B705-F260BABF12E8}" type="sibTrans" cxnId="{03FA24FB-2BB8-4142-861D-B338268E8675}">
      <dgm:prSet/>
      <dgm:spPr/>
      <dgm:t>
        <a:bodyPr/>
        <a:lstStyle/>
        <a:p>
          <a:endParaRPr lang="en-GB"/>
        </a:p>
      </dgm:t>
    </dgm:pt>
    <dgm:pt modelId="{FB6E07DB-FF6B-4998-AB2E-CD53A6404E11}">
      <dgm:prSet phldrT="[Text]" custT="1"/>
      <dgm:spPr>
        <a:xfrm>
          <a:off x="4385688" y="91380"/>
          <a:ext cx="3297749" cy="5169566"/>
        </a:xfrm>
        <a:prstGeom prst="rect">
          <a:avLst/>
        </a:prstGeom>
        <a:solidFill>
          <a:sysClr val="windowText" lastClr="000000">
            <a:lumMod val="85000"/>
            <a:lumOff val="15000"/>
          </a:sysClr>
        </a:solidFill>
        <a:ln w="12700" cap="flat" cmpd="sng" algn="ctr">
          <a:solidFill>
            <a:sysClr val="window" lastClr="FFFFFF">
              <a:hueOff val="0"/>
              <a:satOff val="0"/>
              <a:lumOff val="0"/>
              <a:alphaOff val="0"/>
            </a:sysClr>
          </a:solidFill>
          <a:prstDash val="solid"/>
          <a:miter lim="800000"/>
        </a:ln>
        <a:effectLst/>
      </dgm:spPr>
      <dgm:t>
        <a:bodyPr/>
        <a:lstStyle/>
        <a:p>
          <a:r>
            <a:rPr lang="en-GB" sz="1800" dirty="0" smtClean="0">
              <a:solidFill>
                <a:srgbClr val="FFFF00"/>
              </a:solidFill>
              <a:latin typeface="Calibri" panose="020F0502020204030204"/>
              <a:ea typeface="+mn-ea"/>
              <a:cs typeface="+mn-cs"/>
            </a:rPr>
            <a:t>This evidence can be in hard copies such as pictures and write-ups or electronic versions such as videos or attached files.</a:t>
          </a:r>
          <a:endParaRPr lang="en-GB" sz="1800" dirty="0">
            <a:solidFill>
              <a:srgbClr val="FFFF00"/>
            </a:solidFill>
            <a:latin typeface="Calibri" panose="020F0502020204030204"/>
            <a:ea typeface="+mn-ea"/>
            <a:cs typeface="+mn-cs"/>
          </a:endParaRPr>
        </a:p>
      </dgm:t>
    </dgm:pt>
    <dgm:pt modelId="{F1139EE0-4B05-4E2C-A031-13F6BD37A43F}" type="parTrans" cxnId="{DC3EFE0E-4469-447B-9F4A-79B1F5A2C13D}">
      <dgm:prSet/>
      <dgm:spPr/>
      <dgm:t>
        <a:bodyPr/>
        <a:lstStyle/>
        <a:p>
          <a:endParaRPr lang="en-GB"/>
        </a:p>
      </dgm:t>
    </dgm:pt>
    <dgm:pt modelId="{E7B40E5E-9336-4A96-BB93-3E785ED99189}" type="sibTrans" cxnId="{DC3EFE0E-4469-447B-9F4A-79B1F5A2C13D}">
      <dgm:prSet/>
      <dgm:spPr/>
      <dgm:t>
        <a:bodyPr/>
        <a:lstStyle/>
        <a:p>
          <a:endParaRPr lang="en-GB"/>
        </a:p>
      </dgm:t>
    </dgm:pt>
    <dgm:pt modelId="{2383D156-14C7-478B-8C6E-BE745177513B}">
      <dgm:prSet phldrT="[Text]"/>
      <dgm:spPr>
        <a:xfrm rot="16200000">
          <a:off x="6355115" y="2465214"/>
          <a:ext cx="3771674" cy="392756"/>
        </a:xfrm>
        <a:prstGeom prst="rect">
          <a:avLst/>
        </a:prstGeom>
        <a:noFill/>
        <a:ln>
          <a:noFill/>
        </a:ln>
        <a:effectLst/>
      </dgm:spPr>
      <dgm:t>
        <a:bodyPr/>
        <a:lstStyle/>
        <a:p>
          <a:r>
            <a:rPr lang="en-GB" dirty="0" smtClean="0">
              <a:solidFill>
                <a:sysClr val="windowText" lastClr="000000">
                  <a:hueOff val="0"/>
                  <a:satOff val="0"/>
                  <a:lumOff val="0"/>
                  <a:alphaOff val="0"/>
                </a:sysClr>
              </a:solidFill>
              <a:latin typeface="Calibri" panose="020F0502020204030204"/>
              <a:ea typeface="+mn-ea"/>
              <a:cs typeface="+mn-cs"/>
            </a:rPr>
            <a:t>RENEW LICENSE</a:t>
          </a:r>
          <a:endParaRPr lang="en-GB" dirty="0">
            <a:solidFill>
              <a:sysClr val="windowText" lastClr="000000">
                <a:hueOff val="0"/>
                <a:satOff val="0"/>
                <a:lumOff val="0"/>
                <a:alphaOff val="0"/>
              </a:sysClr>
            </a:solidFill>
            <a:latin typeface="Calibri" panose="020F0502020204030204"/>
            <a:ea typeface="+mn-ea"/>
            <a:cs typeface="+mn-cs"/>
          </a:endParaRPr>
        </a:p>
      </dgm:t>
    </dgm:pt>
    <dgm:pt modelId="{715172FE-FAB2-43BB-8C50-A3AE5713FC4F}" type="parTrans" cxnId="{99527FFC-D6BF-431D-A58C-712A01D452AE}">
      <dgm:prSet/>
      <dgm:spPr/>
      <dgm:t>
        <a:bodyPr/>
        <a:lstStyle/>
        <a:p>
          <a:endParaRPr lang="en-GB"/>
        </a:p>
      </dgm:t>
    </dgm:pt>
    <dgm:pt modelId="{70DFDB0E-95C5-4D98-BBE4-47A56788AFEF}" type="sibTrans" cxnId="{99527FFC-D6BF-431D-A58C-712A01D452AE}">
      <dgm:prSet/>
      <dgm:spPr/>
      <dgm:t>
        <a:bodyPr/>
        <a:lstStyle/>
        <a:p>
          <a:endParaRPr lang="en-GB"/>
        </a:p>
      </dgm:t>
    </dgm:pt>
    <dgm:pt modelId="{0C646189-F498-492A-9A53-BC424D6DA6F5}">
      <dgm:prSet phldrT="[Text]" custT="1"/>
      <dgm:spPr>
        <a:xfrm>
          <a:off x="8513575" y="90256"/>
          <a:ext cx="2500735" cy="5089969"/>
        </a:xfrm>
        <a:prstGeom prst="rect">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sz="1600" dirty="0" smtClean="0">
              <a:solidFill>
                <a:sysClr val="window" lastClr="FFFFFF"/>
              </a:solidFill>
              <a:latin typeface="Calibri" panose="020F0502020204030204"/>
              <a:ea typeface="+mn-ea"/>
              <a:cs typeface="+mn-cs"/>
            </a:rPr>
            <a:t>All in-service teachers shall be issued with a professional license without sitting for an examination</a:t>
          </a:r>
          <a:endParaRPr lang="en-GB" sz="1600" dirty="0">
            <a:solidFill>
              <a:sysClr val="window" lastClr="FFFFFF"/>
            </a:solidFill>
            <a:latin typeface="Calibri" panose="020F0502020204030204"/>
            <a:ea typeface="+mn-ea"/>
            <a:cs typeface="+mn-cs"/>
          </a:endParaRPr>
        </a:p>
      </dgm:t>
    </dgm:pt>
    <dgm:pt modelId="{382E0998-E73D-4C8E-A621-336D0E262B72}" type="parTrans" cxnId="{6FF450B0-F06C-497E-AD41-F462D021B85A}">
      <dgm:prSet/>
      <dgm:spPr/>
      <dgm:t>
        <a:bodyPr/>
        <a:lstStyle/>
        <a:p>
          <a:endParaRPr lang="en-GB"/>
        </a:p>
      </dgm:t>
    </dgm:pt>
    <dgm:pt modelId="{85F6DD5F-B60D-4ED2-8A67-625FAF4D327A}" type="sibTrans" cxnId="{6FF450B0-F06C-497E-AD41-F462D021B85A}">
      <dgm:prSet/>
      <dgm:spPr/>
      <dgm:t>
        <a:bodyPr/>
        <a:lstStyle/>
        <a:p>
          <a:endParaRPr lang="en-GB"/>
        </a:p>
      </dgm:t>
    </dgm:pt>
    <dgm:pt modelId="{A81BB589-CDC3-4A2D-B3CB-40929A6FFE94}">
      <dgm:prSet phldrT="[Text]" custT="1"/>
      <dgm:spPr>
        <a:xfrm>
          <a:off x="8513575" y="90256"/>
          <a:ext cx="2500735" cy="5089969"/>
        </a:xfrm>
        <a:prstGeom prst="rect">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sz="1600" dirty="0" smtClean="0">
              <a:solidFill>
                <a:sysClr val="window" lastClr="FFFFFF"/>
              </a:solidFill>
              <a:latin typeface="Calibri" panose="020F0502020204030204"/>
              <a:ea typeface="+mn-ea"/>
              <a:cs typeface="+mn-cs"/>
            </a:rPr>
            <a:t>This license will be renewed every three years on condition that the teacher has:               1. lived within the confines of the code of ethics and professional standards                            2. met the required CPD points at the current rank within the 3year TCPD cycle                                    3. passed the portfolio assessment</a:t>
          </a:r>
          <a:endParaRPr lang="en-GB" sz="1600" dirty="0">
            <a:solidFill>
              <a:sysClr val="window" lastClr="FFFFFF"/>
            </a:solidFill>
            <a:latin typeface="Calibri" panose="020F0502020204030204"/>
            <a:ea typeface="+mn-ea"/>
            <a:cs typeface="+mn-cs"/>
          </a:endParaRPr>
        </a:p>
      </dgm:t>
    </dgm:pt>
    <dgm:pt modelId="{3B936EC7-5C39-4F2A-914D-2F0B50E43509}" type="parTrans" cxnId="{984C082B-AB75-43B5-830C-32D5B146FAEB}">
      <dgm:prSet/>
      <dgm:spPr/>
      <dgm:t>
        <a:bodyPr/>
        <a:lstStyle/>
        <a:p>
          <a:endParaRPr lang="en-GB"/>
        </a:p>
      </dgm:t>
    </dgm:pt>
    <dgm:pt modelId="{D27AD0FD-393A-4382-8B64-398D7A081F60}" type="sibTrans" cxnId="{984C082B-AB75-43B5-830C-32D5B146FAEB}">
      <dgm:prSet/>
      <dgm:spPr/>
      <dgm:t>
        <a:bodyPr/>
        <a:lstStyle/>
        <a:p>
          <a:endParaRPr lang="en-GB"/>
        </a:p>
      </dgm:t>
    </dgm:pt>
    <dgm:pt modelId="{9AB75972-EC55-4CC5-BBDA-016411DFBC8C}">
      <dgm:prSet phldrT="[Text]" custT="1"/>
      <dgm:spPr>
        <a:xfrm>
          <a:off x="4385688" y="91380"/>
          <a:ext cx="3297749" cy="5169566"/>
        </a:xfrm>
        <a:prstGeom prst="rect">
          <a:avLst/>
        </a:prstGeom>
        <a:solidFill>
          <a:sysClr val="windowText" lastClr="000000">
            <a:lumMod val="85000"/>
            <a:lumOff val="15000"/>
          </a:sysClr>
        </a:solidFill>
        <a:ln w="12700" cap="flat" cmpd="sng" algn="ctr">
          <a:solidFill>
            <a:sysClr val="window" lastClr="FFFFFF">
              <a:hueOff val="0"/>
              <a:satOff val="0"/>
              <a:lumOff val="0"/>
              <a:alphaOff val="0"/>
            </a:sysClr>
          </a:solidFill>
          <a:prstDash val="solid"/>
          <a:miter lim="800000"/>
        </a:ln>
        <a:effectLst/>
      </dgm:spPr>
      <dgm:t>
        <a:bodyPr/>
        <a:lstStyle/>
        <a:p>
          <a:r>
            <a:rPr lang="en-GB" sz="1800" dirty="0" smtClean="0">
              <a:solidFill>
                <a:srgbClr val="FFFF00"/>
              </a:solidFill>
              <a:latin typeface="Calibri" panose="020F0502020204030204"/>
              <a:ea typeface="+mn-ea"/>
              <a:cs typeface="+mn-cs"/>
            </a:rPr>
            <a:t>In addition, the Teacher Training Log book can also serve as evidence. Details of portfolio content is found on pages 34-35 of NTS and in the portfolio guidelines uploaded on NTC website</a:t>
          </a:r>
          <a:endParaRPr lang="en-GB" sz="1800" dirty="0">
            <a:solidFill>
              <a:srgbClr val="FFFF00"/>
            </a:solidFill>
            <a:latin typeface="Calibri" panose="020F0502020204030204"/>
            <a:ea typeface="+mn-ea"/>
            <a:cs typeface="+mn-cs"/>
          </a:endParaRPr>
        </a:p>
      </dgm:t>
    </dgm:pt>
    <dgm:pt modelId="{806A4C61-D183-4654-AA6A-A3934FDAA7DA}" type="parTrans" cxnId="{54D30AC2-A4D8-4E92-B2F9-299581867AEF}">
      <dgm:prSet/>
      <dgm:spPr/>
      <dgm:t>
        <a:bodyPr/>
        <a:lstStyle/>
        <a:p>
          <a:endParaRPr lang="en-GB"/>
        </a:p>
      </dgm:t>
    </dgm:pt>
    <dgm:pt modelId="{60F55625-B22B-4860-91EC-6BB5F380A822}" type="sibTrans" cxnId="{54D30AC2-A4D8-4E92-B2F9-299581867AEF}">
      <dgm:prSet/>
      <dgm:spPr/>
      <dgm:t>
        <a:bodyPr/>
        <a:lstStyle/>
        <a:p>
          <a:endParaRPr lang="en-GB"/>
        </a:p>
      </dgm:t>
    </dgm:pt>
    <dgm:pt modelId="{74C24D40-4E64-4FD3-B891-7D836745E276}">
      <dgm:prSet phldrT="[Text]"/>
      <dgm:spPr>
        <a:xfrm>
          <a:off x="8513575" y="90256"/>
          <a:ext cx="2500735" cy="5089969"/>
        </a:xfrm>
        <a:prstGeom prst="rect">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GB" sz="1200" dirty="0">
            <a:solidFill>
              <a:sysClr val="window" lastClr="FFFFFF"/>
            </a:solidFill>
            <a:latin typeface="Calibri" panose="020F0502020204030204"/>
            <a:ea typeface="+mn-ea"/>
            <a:cs typeface="+mn-cs"/>
          </a:endParaRPr>
        </a:p>
      </dgm:t>
    </dgm:pt>
    <dgm:pt modelId="{F3767948-D188-4DC4-86E4-D2AFEC29A110}" type="parTrans" cxnId="{F8EED3FA-B60D-4B63-88CF-9AF2BDC1D1A0}">
      <dgm:prSet/>
      <dgm:spPr/>
      <dgm:t>
        <a:bodyPr/>
        <a:lstStyle/>
        <a:p>
          <a:endParaRPr lang="en-GB"/>
        </a:p>
      </dgm:t>
    </dgm:pt>
    <dgm:pt modelId="{1E5EB971-3EE6-4956-A9DD-3F3A2B17300C}" type="sibTrans" cxnId="{F8EED3FA-B60D-4B63-88CF-9AF2BDC1D1A0}">
      <dgm:prSet/>
      <dgm:spPr/>
      <dgm:t>
        <a:bodyPr/>
        <a:lstStyle/>
        <a:p>
          <a:endParaRPr lang="en-GB"/>
        </a:p>
      </dgm:t>
    </dgm:pt>
    <dgm:pt modelId="{82BDD520-BB00-459B-B15E-73751B894B47}" type="pres">
      <dgm:prSet presAssocID="{017A099F-67FE-430F-BE18-BCC13BA0C224}" presName="linearFlow" presStyleCnt="0">
        <dgm:presLayoutVars>
          <dgm:dir/>
          <dgm:animLvl val="lvl"/>
          <dgm:resizeHandles/>
        </dgm:presLayoutVars>
      </dgm:prSet>
      <dgm:spPr/>
      <dgm:t>
        <a:bodyPr/>
        <a:lstStyle/>
        <a:p>
          <a:endParaRPr lang="en-US"/>
        </a:p>
      </dgm:t>
    </dgm:pt>
    <dgm:pt modelId="{92E8BA68-E0A9-4B55-910C-2FC6C823060B}" type="pres">
      <dgm:prSet presAssocID="{55C8283F-A446-42B7-A1B9-0D5291A72DBA}" presName="compositeNode" presStyleCnt="0">
        <dgm:presLayoutVars>
          <dgm:bulletEnabled val="1"/>
        </dgm:presLayoutVars>
      </dgm:prSet>
      <dgm:spPr/>
    </dgm:pt>
    <dgm:pt modelId="{7DBF6B52-B792-4E43-8A8B-0B495787CAD0}" type="pres">
      <dgm:prSet presAssocID="{55C8283F-A446-42B7-A1B9-0D5291A72DBA}" presName="image" presStyleLbl="fgImgPlace1" presStyleIdx="0" presStyleCnt="3" custScaleX="59459" custLinFactX="-14760" custLinFactNeighborX="-100000" custLinFactNeighborY="-31277"/>
      <dgm:spPr>
        <a:xfrm>
          <a:off x="0" y="0"/>
          <a:ext cx="785512" cy="785512"/>
        </a:xfrm>
        <a:prstGeom prst="rect">
          <a:avLst/>
        </a:prstGeom>
        <a:solidFill>
          <a:srgbClr val="FFC000">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F6DA4B2-349D-4D32-BD69-A76A6CDA8B71}" type="pres">
      <dgm:prSet presAssocID="{55C8283F-A446-42B7-A1B9-0D5291A72DBA}" presName="childNode" presStyleLbl="node1" presStyleIdx="0" presStyleCnt="3" custScaleX="174095" custScaleY="120376" custLinFactNeighborX="-5254" custLinFactNeighborY="9102">
        <dgm:presLayoutVars>
          <dgm:bulletEnabled val="1"/>
        </dgm:presLayoutVars>
      </dgm:prSet>
      <dgm:spPr/>
      <dgm:t>
        <a:bodyPr/>
        <a:lstStyle/>
        <a:p>
          <a:endParaRPr lang="en-GB"/>
        </a:p>
      </dgm:t>
    </dgm:pt>
    <dgm:pt modelId="{583DE00B-E385-40A4-88B5-B18A0FC98B96}" type="pres">
      <dgm:prSet presAssocID="{55C8283F-A446-42B7-A1B9-0D5291A72DBA}" presName="parentNode" presStyleLbl="revTx" presStyleIdx="0" presStyleCnt="3" custLinFactX="390812" custLinFactNeighborX="400000" custLinFactNeighborY="6424">
        <dgm:presLayoutVars>
          <dgm:chMax val="0"/>
          <dgm:bulletEnabled val="1"/>
        </dgm:presLayoutVars>
      </dgm:prSet>
      <dgm:spPr/>
      <dgm:t>
        <a:bodyPr/>
        <a:lstStyle/>
        <a:p>
          <a:endParaRPr lang="en-US"/>
        </a:p>
      </dgm:t>
    </dgm:pt>
    <dgm:pt modelId="{10C17722-A951-4726-9BEF-1593A25D8158}" type="pres">
      <dgm:prSet presAssocID="{626E9C6E-AF70-4CDA-AE51-7DCE72DAADFA}" presName="sibTrans" presStyleCnt="0"/>
      <dgm:spPr/>
    </dgm:pt>
    <dgm:pt modelId="{A507A506-2061-4204-9CD8-58E28B179128}" type="pres">
      <dgm:prSet presAssocID="{E6380887-EF19-4813-BDB0-D7A233FAC90E}" presName="compositeNode" presStyleCnt="0">
        <dgm:presLayoutVars>
          <dgm:bulletEnabled val="1"/>
        </dgm:presLayoutVars>
      </dgm:prSet>
      <dgm:spPr/>
    </dgm:pt>
    <dgm:pt modelId="{EC7F2ADB-0E5A-4D06-956B-0EEEC72396E5}" type="pres">
      <dgm:prSet presAssocID="{E6380887-EF19-4813-BDB0-D7A233FAC90E}" presName="image" presStyleLbl="fgImgPlace1" presStyleIdx="1" presStyleCnt="3" custScaleX="74157" custLinFactX="-3685" custLinFactNeighborX="-100000" custLinFactNeighborY="-23280"/>
      <dgm:spPr>
        <a:xfrm>
          <a:off x="3950676" y="0"/>
          <a:ext cx="582512" cy="785512"/>
        </a:xfrm>
        <a:prstGeom prst="rect">
          <a:avLst/>
        </a:prstGeom>
        <a:solidFill>
          <a:srgbClr val="FFC000">
            <a:tint val="50000"/>
            <a:hueOff val="5394097"/>
            <a:satOff val="-25103"/>
            <a:lumOff val="-1101"/>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48A2DC3-D084-4248-9A7E-44F3A41DD2F8}" type="pres">
      <dgm:prSet presAssocID="{E6380887-EF19-4813-BDB0-D7A233FAC90E}" presName="childNode" presStyleLbl="node1" presStyleIdx="1" presStyleCnt="3" custScaleX="168567" custScaleY="124179">
        <dgm:presLayoutVars>
          <dgm:bulletEnabled val="1"/>
        </dgm:presLayoutVars>
      </dgm:prSet>
      <dgm:spPr/>
      <dgm:t>
        <a:bodyPr/>
        <a:lstStyle/>
        <a:p>
          <a:endParaRPr lang="en-GB"/>
        </a:p>
      </dgm:t>
    </dgm:pt>
    <dgm:pt modelId="{5CF3B25B-B958-49CD-9862-012022E4E1DA}" type="pres">
      <dgm:prSet presAssocID="{E6380887-EF19-4813-BDB0-D7A233FAC90E}" presName="parentNode" presStyleLbl="revTx" presStyleIdx="1" presStyleCnt="3" custScaleX="100064" custScaleY="94177" custLinFactX="-597746" custLinFactNeighborX="-600000" custLinFactNeighborY="3544">
        <dgm:presLayoutVars>
          <dgm:chMax val="0"/>
          <dgm:bulletEnabled val="1"/>
        </dgm:presLayoutVars>
      </dgm:prSet>
      <dgm:spPr/>
      <dgm:t>
        <a:bodyPr/>
        <a:lstStyle/>
        <a:p>
          <a:endParaRPr lang="en-GB"/>
        </a:p>
      </dgm:t>
    </dgm:pt>
    <dgm:pt modelId="{04A31A44-ADA7-4737-947E-BBDBF871E4B9}" type="pres">
      <dgm:prSet presAssocID="{9651DB31-D424-4965-9A5F-0E7BF746AE9F}" presName="sibTrans" presStyleCnt="0"/>
      <dgm:spPr/>
    </dgm:pt>
    <dgm:pt modelId="{468D812C-5DE6-4C33-8DB0-36ABDB43327E}" type="pres">
      <dgm:prSet presAssocID="{2383D156-14C7-478B-8C6E-BE745177513B}" presName="compositeNode" presStyleCnt="0">
        <dgm:presLayoutVars>
          <dgm:bulletEnabled val="1"/>
        </dgm:presLayoutVars>
      </dgm:prSet>
      <dgm:spPr/>
    </dgm:pt>
    <dgm:pt modelId="{B4840505-A7AD-4F71-89BD-4EAA1B4E5443}" type="pres">
      <dgm:prSet presAssocID="{2383D156-14C7-478B-8C6E-BE745177513B}" presName="image" presStyleLbl="fgImgPlace1" presStyleIdx="2" presStyleCnt="3" custScaleX="78703" custLinFactNeighborX="-49207" custLinFactNeighborY="-7061"/>
      <dgm:spPr>
        <a:xfrm>
          <a:off x="7893539" y="20762"/>
          <a:ext cx="618222" cy="785512"/>
        </a:xfrm>
        <a:prstGeom prst="rect">
          <a:avLst/>
        </a:prstGeom>
        <a:solidFill>
          <a:srgbClr val="FFC000">
            <a:tint val="50000"/>
            <a:hueOff val="10788194"/>
            <a:satOff val="-50206"/>
            <a:lumOff val="-2202"/>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72F00D3-F46A-4DF4-BA08-47B429FCC75B}" type="pres">
      <dgm:prSet presAssocID="{2383D156-14C7-478B-8C6E-BE745177513B}" presName="childNode" presStyleLbl="node1" presStyleIdx="2" presStyleCnt="3" custScaleX="127827" custScaleY="122267" custLinFactNeighborX="10049" custLinFactNeighborY="-983">
        <dgm:presLayoutVars>
          <dgm:bulletEnabled val="1"/>
        </dgm:presLayoutVars>
      </dgm:prSet>
      <dgm:spPr/>
      <dgm:t>
        <a:bodyPr/>
        <a:lstStyle/>
        <a:p>
          <a:endParaRPr lang="en-GB"/>
        </a:p>
      </dgm:t>
    </dgm:pt>
    <dgm:pt modelId="{725CBBE8-5822-4713-A089-371A68402E33}" type="pres">
      <dgm:prSet presAssocID="{2383D156-14C7-478B-8C6E-BE745177513B}" presName="parentNode" presStyleLbl="revTx" presStyleIdx="2" presStyleCnt="3" custScaleY="90600" custLinFactNeighborX="-38662" custLinFactNeighborY="-350">
        <dgm:presLayoutVars>
          <dgm:chMax val="0"/>
          <dgm:bulletEnabled val="1"/>
        </dgm:presLayoutVars>
      </dgm:prSet>
      <dgm:spPr/>
      <dgm:t>
        <a:bodyPr/>
        <a:lstStyle/>
        <a:p>
          <a:endParaRPr lang="en-US"/>
        </a:p>
      </dgm:t>
    </dgm:pt>
  </dgm:ptLst>
  <dgm:cxnLst>
    <dgm:cxn modelId="{7E31480A-BB3D-4796-B91B-D87DA82D4975}" srcId="{017A099F-67FE-430F-BE18-BCC13BA0C224}" destId="{E6380887-EF19-4813-BDB0-D7A233FAC90E}" srcOrd="1" destOrd="0" parTransId="{1EF2B85A-090D-424B-BA9A-771873C721EC}" sibTransId="{9651DB31-D424-4965-9A5F-0E7BF746AE9F}"/>
    <dgm:cxn modelId="{F8EED3FA-B60D-4B63-88CF-9AF2BDC1D1A0}" srcId="{2383D156-14C7-478B-8C6E-BE745177513B}" destId="{74C24D40-4E64-4FD3-B891-7D836745E276}" srcOrd="2" destOrd="0" parTransId="{F3767948-D188-4DC4-86E4-D2AFEC29A110}" sibTransId="{1E5EB971-3EE6-4956-A9DD-3F3A2B17300C}"/>
    <dgm:cxn modelId="{54D30AC2-A4D8-4E92-B2F9-299581867AEF}" srcId="{E6380887-EF19-4813-BDB0-D7A233FAC90E}" destId="{9AB75972-EC55-4CC5-BBDA-016411DFBC8C}" srcOrd="2" destOrd="0" parTransId="{806A4C61-D183-4654-AA6A-A3934FDAA7DA}" sibTransId="{60F55625-B22B-4860-91EC-6BB5F380A822}"/>
    <dgm:cxn modelId="{99527FFC-D6BF-431D-A58C-712A01D452AE}" srcId="{017A099F-67FE-430F-BE18-BCC13BA0C224}" destId="{2383D156-14C7-478B-8C6E-BE745177513B}" srcOrd="2" destOrd="0" parTransId="{715172FE-FAB2-43BB-8C50-A3AE5713FC4F}" sibTransId="{70DFDB0E-95C5-4D98-BBE4-47A56788AFEF}"/>
    <dgm:cxn modelId="{9BD74359-5D0C-4E46-8BDC-03EAF5624C5F}" srcId="{55C8283F-A446-42B7-A1B9-0D5291A72DBA}" destId="{F67799FA-2E23-48F8-8C9D-8B36FF063BE4}" srcOrd="1" destOrd="0" parTransId="{CF48C257-A493-4FFF-89F8-BD1FE53AB34D}" sibTransId="{7C1070F5-DA91-46F6-AC8C-C3A9D0A6D33E}"/>
    <dgm:cxn modelId="{EE679855-53BD-4EC4-B19F-EA18A8120D1A}" type="presOf" srcId="{017A099F-67FE-430F-BE18-BCC13BA0C224}" destId="{82BDD520-BB00-459B-B15E-73751B894B47}" srcOrd="0" destOrd="0" presId="urn:microsoft.com/office/officeart/2005/8/layout/hList2"/>
    <dgm:cxn modelId="{2184794A-6C95-4A2B-B77A-38F61F6B8B44}" type="presOf" srcId="{A81BB589-CDC3-4A2D-B3CB-40929A6FFE94}" destId="{F72F00D3-F46A-4DF4-BA08-47B429FCC75B}" srcOrd="0" destOrd="1" presId="urn:microsoft.com/office/officeart/2005/8/layout/hList2"/>
    <dgm:cxn modelId="{D7AA75FD-0163-40EF-8F1C-BE4B28B49B1C}" type="presOf" srcId="{E6380887-EF19-4813-BDB0-D7A233FAC90E}" destId="{5CF3B25B-B958-49CD-9862-012022E4E1DA}" srcOrd="0" destOrd="0" presId="urn:microsoft.com/office/officeart/2005/8/layout/hList2"/>
    <dgm:cxn modelId="{51F9B36E-CE0D-4C58-A16B-59605EC1DB95}" type="presOf" srcId="{FB6E07DB-FF6B-4998-AB2E-CD53A6404E11}" destId="{D48A2DC3-D084-4248-9A7E-44F3A41DD2F8}" srcOrd="0" destOrd="1" presId="urn:microsoft.com/office/officeart/2005/8/layout/hList2"/>
    <dgm:cxn modelId="{DC3EFE0E-4469-447B-9F4A-79B1F5A2C13D}" srcId="{E6380887-EF19-4813-BDB0-D7A233FAC90E}" destId="{FB6E07DB-FF6B-4998-AB2E-CD53A6404E11}" srcOrd="1" destOrd="0" parTransId="{F1139EE0-4B05-4E2C-A031-13F6BD37A43F}" sibTransId="{E7B40E5E-9336-4A96-BB93-3E785ED99189}"/>
    <dgm:cxn modelId="{9F6585A3-7160-43C9-A28E-A61FF46C4DA4}" type="presOf" srcId="{F67799FA-2E23-48F8-8C9D-8B36FF063BE4}" destId="{7F6DA4B2-349D-4D32-BD69-A76A6CDA8B71}" srcOrd="0" destOrd="1" presId="urn:microsoft.com/office/officeart/2005/8/layout/hList2"/>
    <dgm:cxn modelId="{984C082B-AB75-43B5-830C-32D5B146FAEB}" srcId="{2383D156-14C7-478B-8C6E-BE745177513B}" destId="{A81BB589-CDC3-4A2D-B3CB-40929A6FFE94}" srcOrd="1" destOrd="0" parTransId="{3B936EC7-5C39-4F2A-914D-2F0B50E43509}" sibTransId="{D27AD0FD-393A-4382-8B64-398D7A081F60}"/>
    <dgm:cxn modelId="{6FF450B0-F06C-497E-AD41-F462D021B85A}" srcId="{2383D156-14C7-478B-8C6E-BE745177513B}" destId="{0C646189-F498-492A-9A53-BC424D6DA6F5}" srcOrd="0" destOrd="0" parTransId="{382E0998-E73D-4C8E-A621-336D0E262B72}" sibTransId="{85F6DD5F-B60D-4ED2-8A67-625FAF4D327A}"/>
    <dgm:cxn modelId="{8B91EB76-F68A-48F1-9B9C-6775212EAA35}" type="presOf" srcId="{2383D156-14C7-478B-8C6E-BE745177513B}" destId="{725CBBE8-5822-4713-A089-371A68402E33}" srcOrd="0" destOrd="0" presId="urn:microsoft.com/office/officeart/2005/8/layout/hList2"/>
    <dgm:cxn modelId="{7BBE3891-090F-4EE3-8B11-C45A886D77C6}" type="presOf" srcId="{BEDE10D8-2E0C-450B-9A31-99F88925321D}" destId="{D48A2DC3-D084-4248-9A7E-44F3A41DD2F8}" srcOrd="0" destOrd="0" presId="urn:microsoft.com/office/officeart/2005/8/layout/hList2"/>
    <dgm:cxn modelId="{74BD0FE3-03FB-4326-A741-BE521594BFC6}" type="presOf" srcId="{9AB75972-EC55-4CC5-BBDA-016411DFBC8C}" destId="{D48A2DC3-D084-4248-9A7E-44F3A41DD2F8}" srcOrd="0" destOrd="2" presId="urn:microsoft.com/office/officeart/2005/8/layout/hList2"/>
    <dgm:cxn modelId="{B88B6675-C137-483C-B4BE-D92A0074DEA7}" type="presOf" srcId="{55C8283F-A446-42B7-A1B9-0D5291A72DBA}" destId="{583DE00B-E385-40A4-88B5-B18A0FC98B96}" srcOrd="0" destOrd="0" presId="urn:microsoft.com/office/officeart/2005/8/layout/hList2"/>
    <dgm:cxn modelId="{5EEADAC6-F727-4AAA-9974-45C6C07399E2}" type="presOf" srcId="{0C646189-F498-492A-9A53-BC424D6DA6F5}" destId="{F72F00D3-F46A-4DF4-BA08-47B429FCC75B}" srcOrd="0" destOrd="0" presId="urn:microsoft.com/office/officeart/2005/8/layout/hList2"/>
    <dgm:cxn modelId="{1F518C42-4578-4D7B-A7BA-A673D78446A3}" type="presOf" srcId="{8696CFCA-9884-47F6-B1DF-9B84A7D0EB62}" destId="{7F6DA4B2-349D-4D32-BD69-A76A6CDA8B71}" srcOrd="0" destOrd="0" presId="urn:microsoft.com/office/officeart/2005/8/layout/hList2"/>
    <dgm:cxn modelId="{03FA24FB-2BB8-4142-861D-B338268E8675}" srcId="{E6380887-EF19-4813-BDB0-D7A233FAC90E}" destId="{BEDE10D8-2E0C-450B-9A31-99F88925321D}" srcOrd="0" destOrd="0" parTransId="{1859FCEA-8792-4FFC-9C39-5E94DDE1C799}" sibTransId="{39E597E9-9B62-489C-B705-F260BABF12E8}"/>
    <dgm:cxn modelId="{993AB740-7F1E-4DF8-A250-7C3659AE9D4B}" srcId="{017A099F-67FE-430F-BE18-BCC13BA0C224}" destId="{55C8283F-A446-42B7-A1B9-0D5291A72DBA}" srcOrd="0" destOrd="0" parTransId="{EF38520D-E3FD-417C-AAC6-FC5031EB4337}" sibTransId="{626E9C6E-AF70-4CDA-AE51-7DCE72DAADFA}"/>
    <dgm:cxn modelId="{1198888D-6614-4B2F-A6C5-29AC34BBE880}" srcId="{55C8283F-A446-42B7-A1B9-0D5291A72DBA}" destId="{8696CFCA-9884-47F6-B1DF-9B84A7D0EB62}" srcOrd="0" destOrd="0" parTransId="{70565A8C-52F4-4C43-B8DD-052797C1D4B2}" sibTransId="{03B1B29E-288D-4718-BE44-0FCFC880BE3A}"/>
    <dgm:cxn modelId="{209008A7-8140-45AA-B5CF-2F803E9DF64E}" type="presOf" srcId="{74C24D40-4E64-4FD3-B891-7D836745E276}" destId="{F72F00D3-F46A-4DF4-BA08-47B429FCC75B}" srcOrd="0" destOrd="2" presId="urn:microsoft.com/office/officeart/2005/8/layout/hList2"/>
    <dgm:cxn modelId="{5C91DF43-FC3D-4F41-BD3D-A5F27A5F18CE}" type="presParOf" srcId="{82BDD520-BB00-459B-B15E-73751B894B47}" destId="{92E8BA68-E0A9-4B55-910C-2FC6C823060B}" srcOrd="0" destOrd="0" presId="urn:microsoft.com/office/officeart/2005/8/layout/hList2"/>
    <dgm:cxn modelId="{C17AC685-ED46-466D-BFF0-C843972BC3E0}" type="presParOf" srcId="{92E8BA68-E0A9-4B55-910C-2FC6C823060B}" destId="{7DBF6B52-B792-4E43-8A8B-0B495787CAD0}" srcOrd="0" destOrd="0" presId="urn:microsoft.com/office/officeart/2005/8/layout/hList2"/>
    <dgm:cxn modelId="{A02B98C0-B4E2-4895-92FB-B2E1A99F2402}" type="presParOf" srcId="{92E8BA68-E0A9-4B55-910C-2FC6C823060B}" destId="{7F6DA4B2-349D-4D32-BD69-A76A6CDA8B71}" srcOrd="1" destOrd="0" presId="urn:microsoft.com/office/officeart/2005/8/layout/hList2"/>
    <dgm:cxn modelId="{D81472BC-E31B-421E-A297-BCEE464BCF3F}" type="presParOf" srcId="{92E8BA68-E0A9-4B55-910C-2FC6C823060B}" destId="{583DE00B-E385-40A4-88B5-B18A0FC98B96}" srcOrd="2" destOrd="0" presId="urn:microsoft.com/office/officeart/2005/8/layout/hList2"/>
    <dgm:cxn modelId="{22698E45-34DF-411C-9D8A-8EDEE1B98D3B}" type="presParOf" srcId="{82BDD520-BB00-459B-B15E-73751B894B47}" destId="{10C17722-A951-4726-9BEF-1593A25D8158}" srcOrd="1" destOrd="0" presId="urn:microsoft.com/office/officeart/2005/8/layout/hList2"/>
    <dgm:cxn modelId="{F23F722D-1C91-4F66-B9F0-03424B3D2396}" type="presParOf" srcId="{82BDD520-BB00-459B-B15E-73751B894B47}" destId="{A507A506-2061-4204-9CD8-58E28B179128}" srcOrd="2" destOrd="0" presId="urn:microsoft.com/office/officeart/2005/8/layout/hList2"/>
    <dgm:cxn modelId="{BB2EA9D9-1BD6-44A4-9198-8EC2155FB70C}" type="presParOf" srcId="{A507A506-2061-4204-9CD8-58E28B179128}" destId="{EC7F2ADB-0E5A-4D06-956B-0EEEC72396E5}" srcOrd="0" destOrd="0" presId="urn:microsoft.com/office/officeart/2005/8/layout/hList2"/>
    <dgm:cxn modelId="{1840B207-083C-4F42-8C45-0B5109C1516B}" type="presParOf" srcId="{A507A506-2061-4204-9CD8-58E28B179128}" destId="{D48A2DC3-D084-4248-9A7E-44F3A41DD2F8}" srcOrd="1" destOrd="0" presId="urn:microsoft.com/office/officeart/2005/8/layout/hList2"/>
    <dgm:cxn modelId="{66CF6930-6655-460B-BCAF-C867B9CA7419}" type="presParOf" srcId="{A507A506-2061-4204-9CD8-58E28B179128}" destId="{5CF3B25B-B958-49CD-9862-012022E4E1DA}" srcOrd="2" destOrd="0" presId="urn:microsoft.com/office/officeart/2005/8/layout/hList2"/>
    <dgm:cxn modelId="{65F8044D-7C61-4CE6-839C-A20E93217726}" type="presParOf" srcId="{82BDD520-BB00-459B-B15E-73751B894B47}" destId="{04A31A44-ADA7-4737-947E-BBDBF871E4B9}" srcOrd="3" destOrd="0" presId="urn:microsoft.com/office/officeart/2005/8/layout/hList2"/>
    <dgm:cxn modelId="{FC717B32-E978-4C5A-879A-E20AE1C51BE0}" type="presParOf" srcId="{82BDD520-BB00-459B-B15E-73751B894B47}" destId="{468D812C-5DE6-4C33-8DB0-36ABDB43327E}" srcOrd="4" destOrd="0" presId="urn:microsoft.com/office/officeart/2005/8/layout/hList2"/>
    <dgm:cxn modelId="{0319381D-09E3-4BD3-867C-2D9E9B0C6C23}" type="presParOf" srcId="{468D812C-5DE6-4C33-8DB0-36ABDB43327E}" destId="{B4840505-A7AD-4F71-89BD-4EAA1B4E5443}" srcOrd="0" destOrd="0" presId="urn:microsoft.com/office/officeart/2005/8/layout/hList2"/>
    <dgm:cxn modelId="{03E6220E-E4F1-4299-A640-9FE2A3220EF6}" type="presParOf" srcId="{468D812C-5DE6-4C33-8DB0-36ABDB43327E}" destId="{F72F00D3-F46A-4DF4-BA08-47B429FCC75B}" srcOrd="1" destOrd="0" presId="urn:microsoft.com/office/officeart/2005/8/layout/hList2"/>
    <dgm:cxn modelId="{2CD6C221-FCA3-4027-8289-2398ABD1C54E}" type="presParOf" srcId="{468D812C-5DE6-4C33-8DB0-36ABDB43327E}" destId="{725CBBE8-5822-4713-A089-371A68402E33}" srcOrd="2" destOrd="0" presId="urn:microsoft.com/office/officeart/2005/8/layout/hList2"/>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69A7-BCA8-41EC-BEB2-E2771F185813}">
      <dsp:nvSpPr>
        <dsp:cNvPr id="0" name=""/>
        <dsp:cNvSpPr/>
      </dsp:nvSpPr>
      <dsp:spPr>
        <a:xfrm>
          <a:off x="5324" y="22541"/>
          <a:ext cx="716339" cy="716339"/>
        </a:xfrm>
        <a:prstGeom prst="ellipse">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CD33EBA-5EB4-49EB-A86C-7925B400804B}">
      <dsp:nvSpPr>
        <dsp:cNvPr id="0" name=""/>
        <dsp:cNvSpPr/>
      </dsp:nvSpPr>
      <dsp:spPr>
        <a:xfrm>
          <a:off x="76958" y="94175"/>
          <a:ext cx="573071" cy="573071"/>
        </a:xfrm>
        <a:prstGeom prst="chord">
          <a:avLst>
            <a:gd name="adj1" fmla="val 1168272"/>
            <a:gd name="adj2" fmla="val 9631728"/>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16889-D6ED-4399-B731-10AD60EFFC0B}">
      <dsp:nvSpPr>
        <dsp:cNvPr id="0" name=""/>
        <dsp:cNvSpPr/>
      </dsp:nvSpPr>
      <dsp:spPr>
        <a:xfrm>
          <a:off x="304499" y="988368"/>
          <a:ext cx="2795460" cy="3302909"/>
        </a:xfrm>
        <a:prstGeom prst="rect">
          <a:avLst/>
        </a:prstGeom>
        <a:solidFill>
          <a:srgbClr val="4472C4">
            <a:lumMod val="20000"/>
            <a:lumOff val="8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lvl="0" algn="l" defTabSz="577850">
            <a:lnSpc>
              <a:spcPct val="90000"/>
            </a:lnSpc>
            <a:spcBef>
              <a:spcPct val="0"/>
            </a:spcBef>
            <a:spcAft>
              <a:spcPct val="35000"/>
            </a:spcAft>
          </a:pPr>
          <a:endParaRPr lang="en-GB" sz="1300" kern="1200" dirty="0" smtClean="0">
            <a:solidFill>
              <a:sysClr val="windowText" lastClr="000000">
                <a:hueOff val="0"/>
                <a:satOff val="0"/>
                <a:lumOff val="0"/>
                <a:alphaOff val="0"/>
              </a:sysClr>
            </a:solidFill>
            <a:latin typeface="Calibri" panose="020F0502020204030204"/>
            <a:ea typeface="+mn-ea"/>
            <a:cs typeface="+mn-cs"/>
          </a:endParaRPr>
        </a:p>
        <a:p>
          <a:pPr lvl="0" algn="l" defTabSz="577850">
            <a:lnSpc>
              <a:spcPct val="90000"/>
            </a:lnSpc>
            <a:spcBef>
              <a:spcPct val="0"/>
            </a:spcBef>
            <a:spcAft>
              <a:spcPct val="35000"/>
            </a:spcAft>
          </a:pPr>
          <a:r>
            <a:rPr lang="en-GB" sz="1800" kern="1200" dirty="0" smtClean="0">
              <a:solidFill>
                <a:sysClr val="windowText" lastClr="000000">
                  <a:hueOff val="0"/>
                  <a:satOff val="0"/>
                  <a:lumOff val="0"/>
                  <a:alphaOff val="0"/>
                </a:sysClr>
              </a:solidFill>
              <a:latin typeface="Calibri" panose="020F0502020204030204"/>
              <a:ea typeface="+mn-ea"/>
              <a:cs typeface="+mn-cs"/>
            </a:rPr>
            <a:t>A PERSON EMPLOYED BY VIRTUE OF BEING TRAINED AS A TEACHER AND RECEIVES SALARY IN THAT RESPECT.</a:t>
          </a:r>
        </a:p>
        <a:p>
          <a:pPr lvl="0" algn="l" defTabSz="577850">
            <a:lnSpc>
              <a:spcPct val="90000"/>
            </a:lnSpc>
            <a:spcBef>
              <a:spcPct val="0"/>
            </a:spcBef>
            <a:spcAft>
              <a:spcPct val="35000"/>
            </a:spcAft>
          </a:pPr>
          <a:r>
            <a:rPr lang="en-GB" sz="1800" kern="1200" dirty="0" smtClean="0">
              <a:solidFill>
                <a:sysClr val="windowText" lastClr="000000">
                  <a:hueOff val="0"/>
                  <a:satOff val="0"/>
                  <a:lumOff val="0"/>
                  <a:alphaOff val="0"/>
                </a:sysClr>
              </a:solidFill>
              <a:latin typeface="Calibri" panose="020F0502020204030204"/>
              <a:ea typeface="+mn-ea"/>
              <a:cs typeface="+mn-cs"/>
            </a:rPr>
            <a:t>TWO GROUPS OF IN-SERVICE TEACHERS ARE THOSE IN THE CLASSROOM AND THOSE IN ADMINISTRATION/MANAGEMENT POSITION</a:t>
          </a:r>
          <a:endParaRPr lang="en-GB" sz="1800" kern="1200" dirty="0">
            <a:solidFill>
              <a:sysClr val="windowText" lastClr="000000">
                <a:hueOff val="0"/>
                <a:satOff val="0"/>
                <a:lumOff val="0"/>
                <a:alphaOff val="0"/>
              </a:sysClr>
            </a:solidFill>
            <a:latin typeface="Calibri" panose="020F0502020204030204"/>
            <a:ea typeface="+mn-ea"/>
            <a:cs typeface="+mn-cs"/>
          </a:endParaRPr>
        </a:p>
      </dsp:txBody>
      <dsp:txXfrm>
        <a:off x="304499" y="988368"/>
        <a:ext cx="2795460" cy="3302909"/>
      </dsp:txXfrm>
    </dsp:sp>
    <dsp:sp modelId="{0EE80FA1-8E05-4F4B-A47A-F964AB42DA52}">
      <dsp:nvSpPr>
        <dsp:cNvPr id="0" name=""/>
        <dsp:cNvSpPr/>
      </dsp:nvSpPr>
      <dsp:spPr>
        <a:xfrm>
          <a:off x="870900" y="22541"/>
          <a:ext cx="2119169" cy="71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n-GB" sz="1800" b="1" kern="1200" dirty="0" smtClean="0">
              <a:solidFill>
                <a:sysClr val="windowText" lastClr="000000">
                  <a:hueOff val="0"/>
                  <a:satOff val="0"/>
                  <a:lumOff val="0"/>
                  <a:alphaOff val="0"/>
                </a:sysClr>
              </a:solidFill>
              <a:latin typeface="Calibri" panose="020F0502020204030204"/>
              <a:ea typeface="+mn-ea"/>
              <a:cs typeface="+mn-cs"/>
            </a:rPr>
            <a:t>WHO IS AN IN-SERVICE TEACHER</a:t>
          </a:r>
          <a:endParaRPr lang="en-GB" sz="1800" b="1" kern="1200" dirty="0">
            <a:solidFill>
              <a:sysClr val="windowText" lastClr="000000">
                <a:hueOff val="0"/>
                <a:satOff val="0"/>
                <a:lumOff val="0"/>
                <a:alphaOff val="0"/>
              </a:sysClr>
            </a:solidFill>
            <a:latin typeface="Calibri" panose="020F0502020204030204"/>
            <a:ea typeface="+mn-ea"/>
            <a:cs typeface="+mn-cs"/>
          </a:endParaRPr>
        </a:p>
      </dsp:txBody>
      <dsp:txXfrm>
        <a:off x="870900" y="22541"/>
        <a:ext cx="2119169" cy="716339"/>
      </dsp:txXfrm>
    </dsp:sp>
    <dsp:sp modelId="{DF6C0F94-78F3-4AEC-9562-722E85CB9E9E}">
      <dsp:nvSpPr>
        <dsp:cNvPr id="0" name=""/>
        <dsp:cNvSpPr/>
      </dsp:nvSpPr>
      <dsp:spPr>
        <a:xfrm>
          <a:off x="3477453" y="0"/>
          <a:ext cx="716339" cy="716339"/>
        </a:xfrm>
        <a:prstGeom prst="ellipse">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F2776AB-506E-487C-B7B9-F8A9CB64A648}">
      <dsp:nvSpPr>
        <dsp:cNvPr id="0" name=""/>
        <dsp:cNvSpPr/>
      </dsp:nvSpPr>
      <dsp:spPr>
        <a:xfrm>
          <a:off x="3549086" y="71633"/>
          <a:ext cx="573071" cy="573071"/>
        </a:xfrm>
        <a:prstGeom prst="chord">
          <a:avLst>
            <a:gd name="adj1" fmla="val 20431728"/>
            <a:gd name="adj2" fmla="val 11968272"/>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2D1FD-7F1A-46D5-BCCC-F791D29861CA}">
      <dsp:nvSpPr>
        <dsp:cNvPr id="0" name=""/>
        <dsp:cNvSpPr/>
      </dsp:nvSpPr>
      <dsp:spPr>
        <a:xfrm>
          <a:off x="3848839" y="795637"/>
          <a:ext cx="3107550" cy="3393075"/>
        </a:xfrm>
        <a:prstGeom prst="rect">
          <a:avLst/>
        </a:prstGeom>
        <a:solidFill>
          <a:srgbClr val="FFC000">
            <a:lumMod val="20000"/>
            <a:lumOff val="8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endParaRPr lang="en-GB" sz="1600" kern="1200" dirty="0" smtClean="0">
            <a:solidFill>
              <a:sysClr val="windowText" lastClr="000000">
                <a:hueOff val="0"/>
                <a:satOff val="0"/>
                <a:lumOff val="0"/>
                <a:alphaOff val="0"/>
              </a:sysClr>
            </a:solidFill>
            <a:latin typeface="Calibri" panose="020F0502020204030204"/>
            <a:ea typeface="+mn-ea"/>
            <a:cs typeface="+mn-cs"/>
          </a:endParaRPr>
        </a:p>
        <a:p>
          <a:pPr lvl="0" algn="l" defTabSz="711200">
            <a:lnSpc>
              <a:spcPct val="90000"/>
            </a:lnSpc>
            <a:spcBef>
              <a:spcPct val="0"/>
            </a:spcBef>
            <a:spcAft>
              <a:spcPct val="35000"/>
            </a:spcAft>
          </a:pPr>
          <a:r>
            <a:rPr lang="en-GB" sz="1800" b="0" kern="1200" dirty="0" smtClean="0">
              <a:solidFill>
                <a:sysClr val="windowText" lastClr="000000">
                  <a:hueOff val="0"/>
                  <a:satOff val="0"/>
                  <a:lumOff val="0"/>
                  <a:alphaOff val="0"/>
                </a:sysClr>
              </a:solidFill>
              <a:latin typeface="Calibri" panose="020F0502020204030204"/>
              <a:ea typeface="+mn-ea"/>
              <a:cs typeface="+mn-cs"/>
            </a:rPr>
            <a:t>THESE ARE INDIVIDUALS WHO HAVE GONE THROUH TEACHER EDUCATION PROGRAMME IN A RECOGNIZED TEACHER EDUCATION INSTITUTION AND HAVE RECEIVED A MINIMUM OF THREE YEAR TRAINING ON TEACHING SUBJECT (S)  AND METHODOLOGY, AND ARE CURRENTLY FACILITATING  LESSONS IN CLASSROOMS  </a:t>
          </a:r>
        </a:p>
        <a:p>
          <a:pPr lvl="0" algn="l" defTabSz="711200">
            <a:lnSpc>
              <a:spcPct val="90000"/>
            </a:lnSpc>
            <a:spcBef>
              <a:spcPct val="0"/>
            </a:spcBef>
            <a:spcAft>
              <a:spcPct val="35000"/>
            </a:spcAft>
          </a:pPr>
          <a:r>
            <a:rPr lang="en-GB" sz="1800" b="0" kern="1200" dirty="0" smtClean="0">
              <a:solidFill>
                <a:sysClr val="windowText" lastClr="000000">
                  <a:hueOff val="0"/>
                  <a:satOff val="0"/>
                  <a:lumOff val="0"/>
                  <a:alphaOff val="0"/>
                </a:sysClr>
              </a:solidFill>
              <a:latin typeface="Calibri" panose="020F0502020204030204"/>
              <a:ea typeface="+mn-ea"/>
              <a:cs typeface="+mn-cs"/>
            </a:rPr>
            <a:t> </a:t>
          </a:r>
          <a:endParaRPr lang="en-GB" sz="1800" b="0" kern="1200" dirty="0">
            <a:solidFill>
              <a:sysClr val="windowText" lastClr="000000">
                <a:hueOff val="0"/>
                <a:satOff val="0"/>
                <a:lumOff val="0"/>
                <a:alphaOff val="0"/>
              </a:sysClr>
            </a:solidFill>
            <a:latin typeface="Calibri" panose="020F0502020204030204"/>
            <a:ea typeface="+mn-ea"/>
            <a:cs typeface="+mn-cs"/>
          </a:endParaRPr>
        </a:p>
      </dsp:txBody>
      <dsp:txXfrm>
        <a:off x="3848839" y="795637"/>
        <a:ext cx="3107550" cy="3393075"/>
      </dsp:txXfrm>
    </dsp:sp>
    <dsp:sp modelId="{D1E43E4A-BB01-48B6-9A05-5BE8DF5A00F9}">
      <dsp:nvSpPr>
        <dsp:cNvPr id="0" name=""/>
        <dsp:cNvSpPr/>
      </dsp:nvSpPr>
      <dsp:spPr>
        <a:xfrm>
          <a:off x="4219460" y="39097"/>
          <a:ext cx="2366307" cy="6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n-GB" sz="1800" b="1" kern="1200" dirty="0" smtClean="0">
              <a:solidFill>
                <a:sysClr val="windowText" lastClr="000000">
                  <a:hueOff val="0"/>
                  <a:satOff val="0"/>
                  <a:lumOff val="0"/>
                  <a:alphaOff val="0"/>
                </a:sysClr>
              </a:solidFill>
              <a:latin typeface="Calibri" panose="020F0502020204030204"/>
              <a:ea typeface="+mn-ea"/>
              <a:cs typeface="+mn-cs"/>
            </a:rPr>
            <a:t>TEACHERS IN THE CLASSROOM</a:t>
          </a:r>
          <a:endParaRPr lang="en-GB" sz="1800" b="1" kern="1200" dirty="0">
            <a:solidFill>
              <a:sysClr val="windowText" lastClr="000000">
                <a:hueOff val="0"/>
                <a:satOff val="0"/>
                <a:lumOff val="0"/>
                <a:alphaOff val="0"/>
              </a:sysClr>
            </a:solidFill>
            <a:latin typeface="Calibri" panose="020F0502020204030204"/>
            <a:ea typeface="+mn-ea"/>
            <a:cs typeface="+mn-cs"/>
          </a:endParaRPr>
        </a:p>
      </dsp:txBody>
      <dsp:txXfrm>
        <a:off x="4219460" y="39097"/>
        <a:ext cx="2366307" cy="638143"/>
      </dsp:txXfrm>
    </dsp:sp>
    <dsp:sp modelId="{5BECDD46-8F61-4D8F-AF09-AB1BE7C3D34A}">
      <dsp:nvSpPr>
        <dsp:cNvPr id="0" name=""/>
        <dsp:cNvSpPr/>
      </dsp:nvSpPr>
      <dsp:spPr>
        <a:xfrm>
          <a:off x="7105626" y="67353"/>
          <a:ext cx="716339" cy="716339"/>
        </a:xfrm>
        <a:prstGeom prst="ellipse">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6884AC2-2607-44F7-A393-C4730EFBF103}">
      <dsp:nvSpPr>
        <dsp:cNvPr id="0" name=""/>
        <dsp:cNvSpPr/>
      </dsp:nvSpPr>
      <dsp:spPr>
        <a:xfrm>
          <a:off x="7177260" y="138987"/>
          <a:ext cx="573071" cy="573071"/>
        </a:xfrm>
        <a:prstGeom prst="chord">
          <a:avLst>
            <a:gd name="adj1" fmla="val 16200000"/>
            <a:gd name="adj2" fmla="val 1620000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6D5A1-6194-4001-B1F6-5F84EF239ECF}">
      <dsp:nvSpPr>
        <dsp:cNvPr id="0" name=""/>
        <dsp:cNvSpPr/>
      </dsp:nvSpPr>
      <dsp:spPr>
        <a:xfrm>
          <a:off x="7537440" y="909431"/>
          <a:ext cx="2958975" cy="3123661"/>
        </a:xfrm>
        <a:prstGeom prst="rect">
          <a:avLst/>
        </a:prstGeom>
        <a:solidFill>
          <a:srgbClr val="70AD47">
            <a:lumMod val="20000"/>
            <a:lumOff val="8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lvl="0" algn="l" defTabSz="755650">
            <a:lnSpc>
              <a:spcPct val="90000"/>
            </a:lnSpc>
            <a:spcBef>
              <a:spcPct val="0"/>
            </a:spcBef>
            <a:spcAft>
              <a:spcPct val="35000"/>
            </a:spcAft>
          </a:pPr>
          <a:r>
            <a:rPr lang="en-GB" sz="1700" kern="1200" dirty="0" smtClean="0">
              <a:solidFill>
                <a:sysClr val="windowText" lastClr="000000">
                  <a:hueOff val="0"/>
                  <a:satOff val="0"/>
                  <a:lumOff val="0"/>
                  <a:alphaOff val="0"/>
                </a:sysClr>
              </a:solidFill>
              <a:latin typeface="Calibri" panose="020F0502020204030204"/>
              <a:ea typeface="+mn-ea"/>
              <a:cs typeface="+mn-cs"/>
            </a:rPr>
            <a:t>THESE ARE INDIVIDUALS WHO WERE TRAINED AS TEACHERS IN RECOGNIZED TEACHER EDUCATION INSTITUTION BUT ARE CURRENTLY WORKING AS EDUCATIONAL ADMINISTRATORS, MANAGERS. EG. HEADS OF INSTITUTIONS, CS, STAFF AT GES DISTRICT, REGIONAL , HEADQUARTERS OR AT ANY AGENCY UNDER THE MINISTRY OF EDUCATION </a:t>
          </a:r>
          <a:endParaRPr lang="en-GB" sz="1700" kern="1200" dirty="0">
            <a:solidFill>
              <a:sysClr val="windowText" lastClr="000000">
                <a:hueOff val="0"/>
                <a:satOff val="0"/>
                <a:lumOff val="0"/>
                <a:alphaOff val="0"/>
              </a:sysClr>
            </a:solidFill>
            <a:latin typeface="Calibri" panose="020F0502020204030204"/>
            <a:ea typeface="+mn-ea"/>
            <a:cs typeface="+mn-cs"/>
          </a:endParaRPr>
        </a:p>
      </dsp:txBody>
      <dsp:txXfrm>
        <a:off x="7537440" y="909431"/>
        <a:ext cx="2958975" cy="3123661"/>
      </dsp:txXfrm>
    </dsp:sp>
    <dsp:sp modelId="{8AD61150-AFA4-41D1-AD2C-110837658D21}">
      <dsp:nvSpPr>
        <dsp:cNvPr id="0" name=""/>
        <dsp:cNvSpPr/>
      </dsp:nvSpPr>
      <dsp:spPr>
        <a:xfrm>
          <a:off x="7882759" y="67353"/>
          <a:ext cx="2296056" cy="71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666750">
            <a:lnSpc>
              <a:spcPct val="90000"/>
            </a:lnSpc>
            <a:spcBef>
              <a:spcPct val="0"/>
            </a:spcBef>
            <a:spcAft>
              <a:spcPct val="35000"/>
            </a:spcAft>
          </a:pPr>
          <a:r>
            <a:rPr lang="en-GB" sz="1500" b="1" kern="1200" dirty="0" smtClean="0">
              <a:solidFill>
                <a:sysClr val="windowText" lastClr="000000">
                  <a:hueOff val="0"/>
                  <a:satOff val="0"/>
                  <a:lumOff val="0"/>
                  <a:alphaOff val="0"/>
                </a:sysClr>
              </a:solidFill>
              <a:latin typeface="Calibri" panose="020F0502020204030204"/>
              <a:ea typeface="+mn-ea"/>
              <a:cs typeface="+mn-cs"/>
            </a:rPr>
            <a:t>TEACHERS IN ADMINISTRATION OR MANAGEMENT </a:t>
          </a:r>
          <a:endParaRPr lang="en-GB" sz="1500" b="1" kern="1200" dirty="0">
            <a:solidFill>
              <a:sysClr val="windowText" lastClr="000000">
                <a:hueOff val="0"/>
                <a:satOff val="0"/>
                <a:lumOff val="0"/>
                <a:alphaOff val="0"/>
              </a:sysClr>
            </a:solidFill>
            <a:latin typeface="Calibri" panose="020F0502020204030204"/>
            <a:ea typeface="+mn-ea"/>
            <a:cs typeface="+mn-cs"/>
          </a:endParaRPr>
        </a:p>
      </dsp:txBody>
      <dsp:txXfrm>
        <a:off x="7882759" y="67353"/>
        <a:ext cx="2296056" cy="716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DE00B-E385-40A4-88B5-B18A0FC98B96}">
      <dsp:nvSpPr>
        <dsp:cNvPr id="0" name=""/>
        <dsp:cNvSpPr/>
      </dsp:nvSpPr>
      <dsp:spPr>
        <a:xfrm rot="16200000">
          <a:off x="2019674" y="2747216"/>
          <a:ext cx="4162995" cy="39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6389" bIns="0" numCol="1" spcCol="1270" anchor="t" anchorCtr="0">
          <a:noAutofit/>
        </a:bodyPr>
        <a:lstStyle/>
        <a:p>
          <a:pPr lvl="0" algn="r" defTabSz="1200150">
            <a:lnSpc>
              <a:spcPct val="90000"/>
            </a:lnSpc>
            <a:spcBef>
              <a:spcPct val="0"/>
            </a:spcBef>
            <a:spcAft>
              <a:spcPct val="35000"/>
            </a:spcAft>
          </a:pPr>
          <a:r>
            <a:rPr lang="en-GB" sz="2700" kern="1200" dirty="0" smtClean="0">
              <a:solidFill>
                <a:sysClr val="windowText" lastClr="000000">
                  <a:hueOff val="0"/>
                  <a:satOff val="0"/>
                  <a:lumOff val="0"/>
                  <a:alphaOff val="0"/>
                </a:sysClr>
              </a:solidFill>
              <a:latin typeface="Calibri" panose="020F0502020204030204"/>
              <a:ea typeface="+mn-ea"/>
              <a:cs typeface="+mn-cs"/>
            </a:rPr>
            <a:t>BUILD PORTFOLIO</a:t>
          </a:r>
          <a:endParaRPr lang="en-GB" sz="2700" kern="1200" dirty="0">
            <a:solidFill>
              <a:sysClr val="windowText" lastClr="000000">
                <a:hueOff val="0"/>
                <a:satOff val="0"/>
                <a:lumOff val="0"/>
                <a:alphaOff val="0"/>
              </a:sysClr>
            </a:solidFill>
            <a:latin typeface="Calibri" panose="020F0502020204030204"/>
            <a:ea typeface="+mn-ea"/>
            <a:cs typeface="+mn-cs"/>
          </a:endParaRPr>
        </a:p>
      </dsp:txBody>
      <dsp:txXfrm>
        <a:off x="2019674" y="2747216"/>
        <a:ext cx="4162995" cy="392756"/>
      </dsp:txXfrm>
    </dsp:sp>
    <dsp:sp modelId="{7F6DA4B2-349D-4D32-BD69-A76A6CDA8B71}">
      <dsp:nvSpPr>
        <dsp:cNvPr id="0" name=""/>
        <dsp:cNvSpPr/>
      </dsp:nvSpPr>
      <dsp:spPr>
        <a:xfrm>
          <a:off x="364023" y="325926"/>
          <a:ext cx="3405896" cy="5011247"/>
        </a:xfrm>
        <a:prstGeom prst="rect">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46389" rIns="142240"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solidFill>
                <a:sysClr val="windowText" lastClr="000000"/>
              </a:solidFill>
              <a:latin typeface="Calibri" panose="020F0502020204030204"/>
              <a:ea typeface="+mn-ea"/>
              <a:cs typeface="+mn-cs"/>
            </a:rPr>
            <a:t>Primary and JHS Teachers are expected to attend both supply (minimum of </a:t>
          </a:r>
          <a:r>
            <a:rPr lang="en-GB" sz="2000" kern="1200" dirty="0" smtClean="0">
              <a:solidFill>
                <a:sysClr val="windowText" lastClr="000000"/>
              </a:solidFill>
              <a:latin typeface="Calibri" panose="020F0502020204030204"/>
              <a:ea typeface="+mn-ea"/>
              <a:cs typeface="+mn-cs"/>
            </a:rPr>
            <a:t>27) </a:t>
          </a:r>
          <a:r>
            <a:rPr lang="en-GB" sz="2000" kern="1200" dirty="0" smtClean="0">
              <a:solidFill>
                <a:sysClr val="windowText" lastClr="000000"/>
              </a:solidFill>
              <a:latin typeface="Calibri" panose="020F0502020204030204"/>
              <a:ea typeface="+mn-ea"/>
              <a:cs typeface="+mn-cs"/>
            </a:rPr>
            <a:t>and </a:t>
          </a:r>
          <a:r>
            <a:rPr lang="en-GB" sz="2000" kern="1200" dirty="0" smtClean="0">
              <a:solidFill>
                <a:sysClr val="windowText" lastClr="000000"/>
              </a:solidFill>
              <a:latin typeface="Calibri" panose="020F0502020204030204"/>
              <a:ea typeface="+mn-ea"/>
              <a:cs typeface="+mn-cs"/>
            </a:rPr>
            <a:t>demand-driven </a:t>
          </a:r>
          <a:r>
            <a:rPr lang="en-GB" sz="2000" kern="1200" dirty="0" smtClean="0">
              <a:solidFill>
                <a:sysClr val="windowText" lastClr="000000"/>
              </a:solidFill>
              <a:latin typeface="Calibri" panose="020F0502020204030204"/>
              <a:ea typeface="+mn-ea"/>
              <a:cs typeface="+mn-cs"/>
            </a:rPr>
            <a:t>CPD activities. </a:t>
          </a:r>
          <a:endParaRPr lang="en-GB" sz="2000" kern="1200" dirty="0">
            <a:solidFill>
              <a:sysClr val="windowText" lastClr="000000"/>
            </a:solidFill>
            <a:latin typeface="Calibri" panose="020F0502020204030204"/>
            <a:ea typeface="+mn-ea"/>
            <a:cs typeface="+mn-cs"/>
          </a:endParaRPr>
        </a:p>
        <a:p>
          <a:pPr marL="228600" lvl="1" indent="-228600" algn="l" defTabSz="889000">
            <a:lnSpc>
              <a:spcPct val="90000"/>
            </a:lnSpc>
            <a:spcBef>
              <a:spcPct val="0"/>
            </a:spcBef>
            <a:spcAft>
              <a:spcPct val="15000"/>
            </a:spcAft>
            <a:buChar char="••"/>
          </a:pPr>
          <a:r>
            <a:rPr lang="en-GB" sz="2000" kern="1200" dirty="0" smtClean="0">
              <a:solidFill>
                <a:sysClr val="windowText" lastClr="000000"/>
              </a:solidFill>
              <a:latin typeface="Calibri" panose="020F0502020204030204"/>
              <a:ea typeface="+mn-ea"/>
              <a:cs typeface="+mn-cs"/>
            </a:rPr>
            <a:t>In addition, teachers should also embark on self-initiative activities  such as writing of a book chapter, conducting action research, attending conference marking etc. The details are in the CPD framework on the NTC website.</a:t>
          </a:r>
          <a:endParaRPr lang="en-GB" sz="2000" kern="1200" dirty="0">
            <a:solidFill>
              <a:sysClr val="windowText" lastClr="000000"/>
            </a:solidFill>
            <a:latin typeface="Calibri" panose="020F0502020204030204"/>
            <a:ea typeface="+mn-ea"/>
            <a:cs typeface="+mn-cs"/>
          </a:endParaRPr>
        </a:p>
      </dsp:txBody>
      <dsp:txXfrm>
        <a:off x="364023" y="325926"/>
        <a:ext cx="3405896" cy="5011247"/>
      </dsp:txXfrm>
    </dsp:sp>
    <dsp:sp modelId="{7DBF6B52-B792-4E43-8A8B-0B495787CAD0}">
      <dsp:nvSpPr>
        <dsp:cNvPr id="0" name=""/>
        <dsp:cNvSpPr/>
      </dsp:nvSpPr>
      <dsp:spPr>
        <a:xfrm>
          <a:off x="56602" y="0"/>
          <a:ext cx="467058" cy="785512"/>
        </a:xfrm>
        <a:prstGeom prst="rect">
          <a:avLst/>
        </a:prstGeom>
        <a:solidFill>
          <a:srgbClr val="FFC000">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CF3B25B-B958-49CD-9862-012022E4E1DA}">
      <dsp:nvSpPr>
        <dsp:cNvPr id="0" name=""/>
        <dsp:cNvSpPr/>
      </dsp:nvSpPr>
      <dsp:spPr>
        <a:xfrm rot="16200000">
          <a:off x="-1763788" y="2627196"/>
          <a:ext cx="3920584" cy="39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6389" bIns="0" numCol="1" spcCol="1270" anchor="t" anchorCtr="0">
          <a:noAutofit/>
        </a:bodyPr>
        <a:lstStyle/>
        <a:p>
          <a:pPr lvl="0" algn="r" defTabSz="1200150">
            <a:lnSpc>
              <a:spcPct val="90000"/>
            </a:lnSpc>
            <a:spcBef>
              <a:spcPct val="0"/>
            </a:spcBef>
            <a:spcAft>
              <a:spcPct val="35000"/>
            </a:spcAft>
          </a:pPr>
          <a:r>
            <a:rPr lang="en-GB" sz="2700" kern="1200" dirty="0" smtClean="0">
              <a:solidFill>
                <a:sysClr val="windowText" lastClr="000000">
                  <a:hueOff val="0"/>
                  <a:satOff val="0"/>
                  <a:lumOff val="0"/>
                  <a:alphaOff val="0"/>
                </a:sysClr>
              </a:solidFill>
              <a:latin typeface="Calibri" panose="020F0502020204030204"/>
              <a:ea typeface="+mn-ea"/>
              <a:cs typeface="+mn-cs"/>
            </a:rPr>
            <a:t>ATTEND CPD </a:t>
          </a:r>
          <a:r>
            <a:rPr lang="en-GB" sz="2700" kern="1200" dirty="0" smtClean="0">
              <a:solidFill>
                <a:sysClr val="windowText" lastClr="000000">
                  <a:hueOff val="0"/>
                  <a:satOff val="0"/>
                  <a:lumOff val="0"/>
                  <a:alphaOff val="0"/>
                </a:sysClr>
              </a:solidFill>
              <a:latin typeface="Calibri" panose="020F0502020204030204"/>
              <a:ea typeface="+mn-ea"/>
              <a:cs typeface="+mn-cs"/>
            </a:rPr>
            <a:t>PROGRAMS</a:t>
          </a:r>
          <a:endParaRPr lang="en-GB" sz="2700" kern="1200" dirty="0">
            <a:solidFill>
              <a:sysClr val="windowText" lastClr="000000">
                <a:hueOff val="0"/>
                <a:satOff val="0"/>
                <a:lumOff val="0"/>
                <a:alphaOff val="0"/>
              </a:sysClr>
            </a:solidFill>
            <a:latin typeface="Calibri" panose="020F0502020204030204"/>
            <a:ea typeface="+mn-ea"/>
            <a:cs typeface="+mn-cs"/>
          </a:endParaRPr>
        </a:p>
      </dsp:txBody>
      <dsp:txXfrm>
        <a:off x="-1763788" y="2627196"/>
        <a:ext cx="3920584" cy="393007"/>
      </dsp:txXfrm>
    </dsp:sp>
    <dsp:sp modelId="{D48A2DC3-D084-4248-9A7E-44F3A41DD2F8}">
      <dsp:nvSpPr>
        <dsp:cNvPr id="0" name=""/>
        <dsp:cNvSpPr/>
      </dsp:nvSpPr>
      <dsp:spPr>
        <a:xfrm>
          <a:off x="4385688" y="91380"/>
          <a:ext cx="3297749" cy="5169566"/>
        </a:xfrm>
        <a:prstGeom prst="rect">
          <a:avLst/>
        </a:prstGeom>
        <a:solidFill>
          <a:sysClr val="windowText" lastClr="000000">
            <a:lumMod val="85000"/>
            <a:lumOff val="1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46389" rIns="128016"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solidFill>
                <a:srgbClr val="FFFF00"/>
              </a:solidFill>
              <a:latin typeface="Calibri" panose="020F0502020204030204"/>
              <a:ea typeface="+mn-ea"/>
              <a:cs typeface="+mn-cs"/>
            </a:rPr>
            <a:t>Teachers are to show evidence of how they demonstrate professionalism in their practice</a:t>
          </a:r>
          <a:endParaRPr lang="en-GB" sz="1800" kern="1200" dirty="0">
            <a:solidFill>
              <a:srgbClr val="FFFF00"/>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r>
            <a:rPr lang="en-GB" sz="1800" kern="1200" dirty="0" smtClean="0">
              <a:solidFill>
                <a:srgbClr val="FFFF00"/>
              </a:solidFill>
              <a:latin typeface="Calibri" panose="020F0502020204030204"/>
              <a:ea typeface="+mn-ea"/>
              <a:cs typeface="+mn-cs"/>
            </a:rPr>
            <a:t>This evidence can be in hard copies such as pictures and write-ups or electronic versions such as videos or attached files.</a:t>
          </a:r>
          <a:endParaRPr lang="en-GB" sz="1800" kern="1200" dirty="0">
            <a:solidFill>
              <a:srgbClr val="FFFF00"/>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r>
            <a:rPr lang="en-GB" sz="1800" kern="1200" dirty="0" smtClean="0">
              <a:solidFill>
                <a:srgbClr val="FFFF00"/>
              </a:solidFill>
              <a:latin typeface="Calibri" panose="020F0502020204030204"/>
              <a:ea typeface="+mn-ea"/>
              <a:cs typeface="+mn-cs"/>
            </a:rPr>
            <a:t>In addition, the Teacher Training Log book can also serve as evidence. Details of portfolio content is found on pages 34-35 of NTS and in the portfolio guidelines uploaded on NTC website</a:t>
          </a:r>
          <a:endParaRPr lang="en-GB" sz="1800" kern="1200" dirty="0">
            <a:solidFill>
              <a:srgbClr val="FFFF00"/>
            </a:solidFill>
            <a:latin typeface="Calibri" panose="020F0502020204030204"/>
            <a:ea typeface="+mn-ea"/>
            <a:cs typeface="+mn-cs"/>
          </a:endParaRPr>
        </a:p>
      </dsp:txBody>
      <dsp:txXfrm>
        <a:off x="4385688" y="91380"/>
        <a:ext cx="3297749" cy="5169566"/>
      </dsp:txXfrm>
    </dsp:sp>
    <dsp:sp modelId="{EC7F2ADB-0E5A-4D06-956B-0EEEC72396E5}">
      <dsp:nvSpPr>
        <dsp:cNvPr id="0" name=""/>
        <dsp:cNvSpPr/>
      </dsp:nvSpPr>
      <dsp:spPr>
        <a:xfrm>
          <a:off x="3950676" y="0"/>
          <a:ext cx="582512" cy="785512"/>
        </a:xfrm>
        <a:prstGeom prst="rect">
          <a:avLst/>
        </a:prstGeom>
        <a:solidFill>
          <a:srgbClr val="FFC000">
            <a:tint val="50000"/>
            <a:hueOff val="5394097"/>
            <a:satOff val="-25103"/>
            <a:lumOff val="-110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725CBBE8-5822-4713-A089-371A68402E33}">
      <dsp:nvSpPr>
        <dsp:cNvPr id="0" name=""/>
        <dsp:cNvSpPr/>
      </dsp:nvSpPr>
      <dsp:spPr>
        <a:xfrm rot="16200000">
          <a:off x="6355115" y="2465214"/>
          <a:ext cx="3771674" cy="39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6389" bIns="0" numCol="1" spcCol="1270" anchor="t" anchorCtr="0">
          <a:noAutofit/>
        </a:bodyPr>
        <a:lstStyle/>
        <a:p>
          <a:pPr lvl="0" algn="r" defTabSz="1200150">
            <a:lnSpc>
              <a:spcPct val="90000"/>
            </a:lnSpc>
            <a:spcBef>
              <a:spcPct val="0"/>
            </a:spcBef>
            <a:spcAft>
              <a:spcPct val="35000"/>
            </a:spcAft>
          </a:pPr>
          <a:r>
            <a:rPr lang="en-GB" sz="2700" kern="1200" dirty="0" smtClean="0">
              <a:solidFill>
                <a:sysClr val="windowText" lastClr="000000">
                  <a:hueOff val="0"/>
                  <a:satOff val="0"/>
                  <a:lumOff val="0"/>
                  <a:alphaOff val="0"/>
                </a:sysClr>
              </a:solidFill>
              <a:latin typeface="Calibri" panose="020F0502020204030204"/>
              <a:ea typeface="+mn-ea"/>
              <a:cs typeface="+mn-cs"/>
            </a:rPr>
            <a:t>RENEW LICENSE</a:t>
          </a:r>
          <a:endParaRPr lang="en-GB" sz="2700" kern="1200" dirty="0">
            <a:solidFill>
              <a:sysClr val="windowText" lastClr="000000">
                <a:hueOff val="0"/>
                <a:satOff val="0"/>
                <a:lumOff val="0"/>
                <a:alphaOff val="0"/>
              </a:sysClr>
            </a:solidFill>
            <a:latin typeface="Calibri" panose="020F0502020204030204"/>
            <a:ea typeface="+mn-ea"/>
            <a:cs typeface="+mn-cs"/>
          </a:endParaRPr>
        </a:p>
      </dsp:txBody>
      <dsp:txXfrm>
        <a:off x="6355115" y="2465214"/>
        <a:ext cx="3771674" cy="392756"/>
      </dsp:txXfrm>
    </dsp:sp>
    <dsp:sp modelId="{F72F00D3-F46A-4DF4-BA08-47B429FCC75B}">
      <dsp:nvSpPr>
        <dsp:cNvPr id="0" name=""/>
        <dsp:cNvSpPr/>
      </dsp:nvSpPr>
      <dsp:spPr>
        <a:xfrm>
          <a:off x="8513575" y="90256"/>
          <a:ext cx="2500735" cy="5089969"/>
        </a:xfrm>
        <a:prstGeom prst="rect">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6389"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solidFill>
                <a:sysClr val="window" lastClr="FFFFFF"/>
              </a:solidFill>
              <a:latin typeface="Calibri" panose="020F0502020204030204"/>
              <a:ea typeface="+mn-ea"/>
              <a:cs typeface="+mn-cs"/>
            </a:rPr>
            <a:t>All in-service teachers shall be issued with a professional license without sitting for an examination</a:t>
          </a:r>
          <a:endParaRPr lang="en-GB" sz="1600" kern="1200" dirty="0">
            <a:solidFill>
              <a:sysClr val="window" lastClr="FFFFFF"/>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GB" sz="1600" kern="1200" dirty="0" smtClean="0">
              <a:solidFill>
                <a:sysClr val="window" lastClr="FFFFFF"/>
              </a:solidFill>
              <a:latin typeface="Calibri" panose="020F0502020204030204"/>
              <a:ea typeface="+mn-ea"/>
              <a:cs typeface="+mn-cs"/>
            </a:rPr>
            <a:t>This license will be renewed every three years on condition that the teacher has:               1. lived within the confines of the code of ethics and professional standards                            2. met the required CPD points at the current rank within the 3year TCPD cycle                                    3. passed the portfolio assessment</a:t>
          </a:r>
          <a:endParaRPr lang="en-GB" sz="1600" kern="1200" dirty="0">
            <a:solidFill>
              <a:sysClr val="window" lastClr="FFFFFF"/>
            </a:solidFill>
            <a:latin typeface="Calibri" panose="020F0502020204030204"/>
            <a:ea typeface="+mn-ea"/>
            <a:cs typeface="+mn-cs"/>
          </a:endParaRPr>
        </a:p>
        <a:p>
          <a:pPr marL="114300" lvl="1" indent="-114300" algn="l" defTabSz="533400">
            <a:lnSpc>
              <a:spcPct val="90000"/>
            </a:lnSpc>
            <a:spcBef>
              <a:spcPct val="0"/>
            </a:spcBef>
            <a:spcAft>
              <a:spcPct val="15000"/>
            </a:spcAft>
            <a:buChar char="••"/>
          </a:pPr>
          <a:endParaRPr lang="en-GB" sz="1200" kern="1200" dirty="0">
            <a:solidFill>
              <a:sysClr val="window" lastClr="FFFFFF"/>
            </a:solidFill>
            <a:latin typeface="Calibri" panose="020F0502020204030204"/>
            <a:ea typeface="+mn-ea"/>
            <a:cs typeface="+mn-cs"/>
          </a:endParaRPr>
        </a:p>
      </dsp:txBody>
      <dsp:txXfrm>
        <a:off x="8513575" y="90256"/>
        <a:ext cx="2500735" cy="5089969"/>
      </dsp:txXfrm>
    </dsp:sp>
    <dsp:sp modelId="{B4840505-A7AD-4F71-89BD-4EAA1B4E5443}">
      <dsp:nvSpPr>
        <dsp:cNvPr id="0" name=""/>
        <dsp:cNvSpPr/>
      </dsp:nvSpPr>
      <dsp:spPr>
        <a:xfrm>
          <a:off x="7893539" y="20762"/>
          <a:ext cx="618222" cy="785512"/>
        </a:xfrm>
        <a:prstGeom prst="rect">
          <a:avLst/>
        </a:prstGeom>
        <a:solidFill>
          <a:srgbClr val="FFC000">
            <a:tint val="50000"/>
            <a:hueOff val="10788194"/>
            <a:satOff val="-50206"/>
            <a:lumOff val="-220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ADBB67-5CA4-41E8-93F9-9EAA2549A2A8}"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54328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DBB67-5CA4-41E8-93F9-9EAA2549A2A8}"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69379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DBB67-5CA4-41E8-93F9-9EAA2549A2A8}"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3918819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DBB67-5CA4-41E8-93F9-9EAA2549A2A8}"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ECAF-DE87-4A5C-B7EC-BCB9346045A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14345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DBB67-5CA4-41E8-93F9-9EAA2549A2A8}"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3010573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ADBB67-5CA4-41E8-93F9-9EAA2549A2A8}" type="datetimeFigureOut">
              <a:rPr lang="en-US" smtClean="0"/>
              <a:t>9/11/2021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1928790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ADBB67-5CA4-41E8-93F9-9EAA2549A2A8}" type="datetimeFigureOut">
              <a:rPr lang="en-US" smtClean="0"/>
              <a:t>9/11/2021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23986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DBB67-5CA4-41E8-93F9-9EAA2549A2A8}"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222651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DBB67-5CA4-41E8-93F9-9EAA2549A2A8}"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281995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0ADBB67-5CA4-41E8-93F9-9EAA2549A2A8}"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219742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DBB67-5CA4-41E8-93F9-9EAA2549A2A8}"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56399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DBB67-5CA4-41E8-93F9-9EAA2549A2A8}"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363274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DBB67-5CA4-41E8-93F9-9EAA2549A2A8}"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166255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0ADBB67-5CA4-41E8-93F9-9EAA2549A2A8}" type="datetimeFigureOut">
              <a:rPr lang="en-US" smtClean="0"/>
              <a:t>9/11/2021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135442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0ADBB67-5CA4-41E8-93F9-9EAA2549A2A8}" type="datetimeFigureOut">
              <a:rPr lang="en-US" smtClean="0"/>
              <a:t>9/11/2021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359616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0ADBB67-5CA4-41E8-93F9-9EAA2549A2A8}" type="datetimeFigureOut">
              <a:rPr lang="en-US" smtClean="0"/>
              <a:t>9/11/2021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328664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DBB67-5CA4-41E8-93F9-9EAA2549A2A8}"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ECAF-DE87-4A5C-B7EC-BCB9346045A1}" type="slidenum">
              <a:rPr lang="en-US" smtClean="0"/>
              <a:t>‹#›</a:t>
            </a:fld>
            <a:endParaRPr lang="en-US"/>
          </a:p>
        </p:txBody>
      </p:sp>
    </p:spTree>
    <p:extLst>
      <p:ext uri="{BB962C8B-B14F-4D97-AF65-F5344CB8AC3E}">
        <p14:creationId xmlns:p14="http://schemas.microsoft.com/office/powerpoint/2010/main" val="421258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0ADBB67-5CA4-41E8-93F9-9EAA2549A2A8}" type="datetimeFigureOut">
              <a:rPr lang="en-US" smtClean="0"/>
              <a:t>9/11/2021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BECAF-DE87-4A5C-B7EC-BCB9346045A1}" type="slidenum">
              <a:rPr lang="en-US" smtClean="0"/>
              <a:t>‹#›</a:t>
            </a:fld>
            <a:endParaRPr lang="en-US"/>
          </a:p>
        </p:txBody>
      </p:sp>
    </p:spTree>
    <p:extLst>
      <p:ext uri="{BB962C8B-B14F-4D97-AF65-F5344CB8AC3E}">
        <p14:creationId xmlns:p14="http://schemas.microsoft.com/office/powerpoint/2010/main" val="38742408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20700"/>
            <a:ext cx="8825658" cy="4432299"/>
          </a:xfrm>
        </p:spPr>
        <p:txBody>
          <a:bodyPr/>
          <a:lstStyle/>
          <a:p>
            <a:r>
              <a:rPr lang="en-US" sz="5400" b="1" dirty="0"/>
              <a:t>PART ONE: UNDERSTANDING CPD REQUIREMENTS</a:t>
            </a:r>
            <a:br>
              <a:rPr lang="en-US" sz="5400" b="1" dirty="0"/>
            </a:br>
            <a:r>
              <a:rPr lang="en-US" sz="5400" dirty="0"/>
              <a:t/>
            </a:r>
            <a:br>
              <a:rPr lang="en-US" sz="5400" dirty="0"/>
            </a:br>
            <a:endParaRPr lang="en-US" sz="5400" dirty="0"/>
          </a:p>
        </p:txBody>
      </p:sp>
      <p:sp>
        <p:nvSpPr>
          <p:cNvPr id="3" name="Subtitle 2"/>
          <p:cNvSpPr>
            <a:spLocks noGrp="1"/>
          </p:cNvSpPr>
          <p:nvPr>
            <p:ph type="subTitle" idx="1"/>
          </p:nvPr>
        </p:nvSpPr>
        <p:spPr>
          <a:xfrm>
            <a:off x="1154954" y="4777380"/>
            <a:ext cx="9576545" cy="861420"/>
          </a:xfrm>
        </p:spPr>
        <p:txBody>
          <a:bodyPr>
            <a:noAutofit/>
          </a:bodyPr>
          <a:lstStyle/>
          <a:p>
            <a:r>
              <a:rPr lang="en-US" sz="4400" b="1" dirty="0" smtClean="0"/>
              <a:t>THE CPD FRAMEWORK</a:t>
            </a:r>
            <a:endParaRPr lang="en-US" sz="4400" b="1" dirty="0"/>
          </a:p>
        </p:txBody>
      </p:sp>
      <p:sp>
        <p:nvSpPr>
          <p:cNvPr id="4" name="Rectangle 3"/>
          <p:cNvSpPr/>
          <p:nvPr/>
        </p:nvSpPr>
        <p:spPr>
          <a:xfrm>
            <a:off x="5567784" y="-1"/>
            <a:ext cx="4166766" cy="11525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5393746" y="-550813"/>
            <a:ext cx="3000322" cy="2254148"/>
          </a:xfrm>
          <a:prstGeom prst="rect">
            <a:avLst/>
          </a:prstGeom>
        </p:spPr>
      </p:pic>
      <p:pic>
        <p:nvPicPr>
          <p:cNvPr id="6" name="Picture 5"/>
          <p:cNvPicPr>
            <a:picLocks noChangeAspect="1"/>
          </p:cNvPicPr>
          <p:nvPr/>
        </p:nvPicPr>
        <p:blipFill>
          <a:blip r:embed="rId3"/>
          <a:stretch>
            <a:fillRect/>
          </a:stretch>
        </p:blipFill>
        <p:spPr>
          <a:xfrm>
            <a:off x="8220029" y="67342"/>
            <a:ext cx="1066892" cy="1085182"/>
          </a:xfrm>
          <a:prstGeom prst="rect">
            <a:avLst/>
          </a:prstGeom>
        </p:spPr>
      </p:pic>
    </p:spTree>
    <p:extLst>
      <p:ext uri="{BB962C8B-B14F-4D97-AF65-F5344CB8AC3E}">
        <p14:creationId xmlns:p14="http://schemas.microsoft.com/office/powerpoint/2010/main" val="1067856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ACTIVITIES THAT CONSTITUTE PD</a:t>
            </a:r>
            <a:endParaRPr lang="en-US" b="1" dirty="0"/>
          </a:p>
        </p:txBody>
      </p:sp>
      <p:sp>
        <p:nvSpPr>
          <p:cNvPr id="3" name="Content Placeholder 2"/>
          <p:cNvSpPr>
            <a:spLocks noGrp="1"/>
          </p:cNvSpPr>
          <p:nvPr>
            <p:ph idx="1"/>
          </p:nvPr>
        </p:nvSpPr>
        <p:spPr>
          <a:xfrm>
            <a:off x="980649" y="1561171"/>
            <a:ext cx="8946541" cy="4988311"/>
          </a:xfrm>
        </p:spPr>
        <p:txBody>
          <a:bodyPr/>
          <a:lstStyle/>
          <a:p>
            <a:r>
              <a:rPr lang="en-US" dirty="0"/>
              <a:t>Self-directed training </a:t>
            </a:r>
            <a:r>
              <a:rPr lang="en-US" dirty="0" smtClean="0"/>
              <a:t>using tools like the </a:t>
            </a:r>
            <a:r>
              <a:rPr lang="en-US" b="1" dirty="0" smtClean="0"/>
              <a:t>EmoEles</a:t>
            </a:r>
            <a:r>
              <a:rPr lang="en-US" dirty="0" smtClean="0"/>
              <a:t> self-directed learning tool/system (self-studying </a:t>
            </a:r>
            <a:r>
              <a:rPr lang="en-US" dirty="0"/>
              <a:t>a course text from journals, books </a:t>
            </a:r>
            <a:r>
              <a:rPr lang="en-US" dirty="0" err="1"/>
              <a:t>etc</a:t>
            </a:r>
            <a:r>
              <a:rPr lang="en-US" dirty="0"/>
              <a:t>, </a:t>
            </a:r>
            <a:r>
              <a:rPr lang="en-US" dirty="0" smtClean="0"/>
              <a:t>self-studying </a:t>
            </a:r>
            <a:r>
              <a:rPr lang="en-US" dirty="0"/>
              <a:t>professional </a:t>
            </a:r>
            <a:r>
              <a:rPr lang="en-US" dirty="0" smtClean="0"/>
              <a:t>videos, </a:t>
            </a:r>
            <a:r>
              <a:rPr lang="en-US" dirty="0"/>
              <a:t>professional </a:t>
            </a:r>
            <a:r>
              <a:rPr lang="en-US" dirty="0" smtClean="0"/>
              <a:t>audios, </a:t>
            </a:r>
            <a:r>
              <a:rPr lang="en-US" dirty="0" err="1"/>
              <a:t>etc</a:t>
            </a:r>
            <a:r>
              <a:rPr lang="en-US" dirty="0"/>
              <a:t>). </a:t>
            </a:r>
          </a:p>
          <a:p>
            <a:pPr marL="0" indent="0">
              <a:buNone/>
            </a:pPr>
            <a:endParaRPr lang="en-US" dirty="0"/>
          </a:p>
          <a:p>
            <a:r>
              <a:rPr lang="en-US" dirty="0" smtClean="0"/>
              <a:t>Engaging </a:t>
            </a:r>
            <a:r>
              <a:rPr lang="en-US" dirty="0"/>
              <a:t>in group activities either with professionals or learners (</a:t>
            </a:r>
            <a:r>
              <a:rPr lang="en-US" dirty="0" err="1"/>
              <a:t>eg</a:t>
            </a:r>
            <a:r>
              <a:rPr lang="en-US" dirty="0"/>
              <a:t>. Meetings, research, writing of a book, attending conferences or seminars, taking learners for excursion, presenting at workshops </a:t>
            </a:r>
            <a:r>
              <a:rPr lang="en-US" dirty="0" err="1"/>
              <a:t>etc</a:t>
            </a:r>
            <a:r>
              <a:rPr lang="en-US" dirty="0"/>
              <a:t>).</a:t>
            </a:r>
          </a:p>
          <a:p>
            <a:endParaRPr lang="en-US" dirty="0"/>
          </a:p>
          <a:p>
            <a:r>
              <a:rPr lang="en-US" dirty="0"/>
              <a:t>Receiving training or education from experts (</a:t>
            </a:r>
            <a:r>
              <a:rPr lang="en-US" dirty="0" err="1"/>
              <a:t>eg</a:t>
            </a:r>
            <a:r>
              <a:rPr lang="en-US" dirty="0"/>
              <a:t>. SBI/CBI /DBI).</a:t>
            </a:r>
          </a:p>
          <a:p>
            <a:endParaRPr lang="en-US" dirty="0"/>
          </a:p>
          <a:p>
            <a:r>
              <a:rPr lang="en-US" dirty="0"/>
              <a:t>Performing duty related activities (lesson or learning notes preparation, scheme of learning/scheme of work preparation of  action plan, </a:t>
            </a:r>
            <a:r>
              <a:rPr lang="en-US" dirty="0" smtClean="0"/>
              <a:t>writing </a:t>
            </a:r>
            <a:r>
              <a:rPr lang="en-US" dirty="0"/>
              <a:t>of reports, conducting of assessment etc.).</a:t>
            </a:r>
          </a:p>
          <a:p>
            <a:endParaRPr lang="en-US" dirty="0"/>
          </a:p>
        </p:txBody>
      </p:sp>
    </p:spTree>
    <p:extLst>
      <p:ext uri="{BB962C8B-B14F-4D97-AF65-F5344CB8AC3E}">
        <p14:creationId xmlns:p14="http://schemas.microsoft.com/office/powerpoint/2010/main" val="3492197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THUS, TYPICAL </a:t>
            </a:r>
            <a:r>
              <a:rPr lang="en-US" dirty="0"/>
              <a:t>MODES OF PROFESSIONAL </a:t>
            </a:r>
            <a:r>
              <a:rPr lang="en-US" dirty="0" smtClean="0"/>
              <a:t>DEVELOPMENT ARE</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Individual reading/study/research.</a:t>
            </a:r>
          </a:p>
          <a:p>
            <a:endParaRPr lang="en-US" dirty="0"/>
          </a:p>
          <a:p>
            <a:r>
              <a:rPr lang="en-US" dirty="0"/>
              <a:t>Study groups among peers focused on a shared need or topic.</a:t>
            </a:r>
          </a:p>
          <a:p>
            <a:endParaRPr lang="en-US" dirty="0"/>
          </a:p>
          <a:p>
            <a:r>
              <a:rPr lang="en-US" dirty="0"/>
              <a:t>Observation: teachers observing other teachers.</a:t>
            </a:r>
          </a:p>
          <a:p>
            <a:endParaRPr lang="en-US" dirty="0"/>
          </a:p>
          <a:p>
            <a:r>
              <a:rPr lang="en-US" dirty="0"/>
              <a:t>Coaching: an expert teacher coaching one or more colleagues.</a:t>
            </a:r>
          </a:p>
          <a:p>
            <a:endParaRPr lang="en-US" dirty="0"/>
          </a:p>
          <a:p>
            <a:r>
              <a:rPr lang="en-US" dirty="0"/>
              <a:t>Mentoring of new educators by more experienced colleagues.</a:t>
            </a:r>
          </a:p>
          <a:p>
            <a:endParaRPr lang="en-US" dirty="0"/>
          </a:p>
          <a:p>
            <a:r>
              <a:rPr lang="en-US" dirty="0"/>
              <a:t>Team meetings to plan lessons, problem solve, improve performance</a:t>
            </a:r>
          </a:p>
        </p:txBody>
      </p:sp>
    </p:spTree>
    <p:extLst>
      <p:ext uri="{BB962C8B-B14F-4D97-AF65-F5344CB8AC3E}">
        <p14:creationId xmlns:p14="http://schemas.microsoft.com/office/powerpoint/2010/main" val="1130905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smtClean="0"/>
              <a:t>MEANS OF ATTAINING CPD</a:t>
            </a:r>
            <a:endParaRPr lang="en-US" dirty="0"/>
          </a:p>
        </p:txBody>
      </p:sp>
      <p:sp>
        <p:nvSpPr>
          <p:cNvPr id="3" name="Content Placeholder 2"/>
          <p:cNvSpPr>
            <a:spLocks noGrp="1"/>
          </p:cNvSpPr>
          <p:nvPr>
            <p:ph idx="1"/>
          </p:nvPr>
        </p:nvSpPr>
        <p:spPr/>
        <p:txBody>
          <a:bodyPr/>
          <a:lstStyle/>
          <a:p>
            <a:r>
              <a:rPr lang="en-US" b="1" dirty="0"/>
              <a:t>INSET </a:t>
            </a:r>
            <a:endParaRPr lang="en-US" b="1" dirty="0" smtClean="0"/>
          </a:p>
          <a:p>
            <a:pPr marL="0" indent="0">
              <a:buNone/>
            </a:pPr>
            <a:r>
              <a:rPr lang="en-US" dirty="0" smtClean="0"/>
              <a:t>(</a:t>
            </a:r>
            <a:r>
              <a:rPr lang="en-US" dirty="0"/>
              <a:t>Activities that support professional enhancement of competences </a:t>
            </a:r>
            <a:r>
              <a:rPr lang="en-US" dirty="0" smtClean="0"/>
              <a:t>while </a:t>
            </a:r>
            <a:r>
              <a:rPr lang="en-US" dirty="0"/>
              <a:t>in the service: study leave, on the job training and education)</a:t>
            </a:r>
          </a:p>
          <a:p>
            <a:endParaRPr lang="en-US" dirty="0" smtClean="0"/>
          </a:p>
          <a:p>
            <a:endParaRPr lang="en-US" dirty="0"/>
          </a:p>
          <a:p>
            <a:r>
              <a:rPr lang="en-US" b="1" dirty="0"/>
              <a:t>PORTFOLIO </a:t>
            </a:r>
            <a:r>
              <a:rPr lang="en-US" b="1" dirty="0" smtClean="0"/>
              <a:t>DEVELOPMENT</a:t>
            </a:r>
          </a:p>
          <a:p>
            <a:pPr marL="0" indent="0">
              <a:buNone/>
            </a:pPr>
            <a:r>
              <a:rPr lang="en-US" dirty="0" smtClean="0"/>
              <a:t>Gathering </a:t>
            </a:r>
            <a:r>
              <a:rPr lang="en-US" dirty="0"/>
              <a:t>evidence on the use of the competences acquired </a:t>
            </a:r>
            <a:r>
              <a:rPr lang="en-US" dirty="0" smtClean="0"/>
              <a:t>to improve </a:t>
            </a:r>
            <a:r>
              <a:rPr lang="en-US" dirty="0"/>
              <a:t>learners’ attainment).</a:t>
            </a:r>
          </a:p>
          <a:p>
            <a:endParaRPr lang="en-US" dirty="0"/>
          </a:p>
        </p:txBody>
      </p:sp>
    </p:spTree>
    <p:extLst>
      <p:ext uri="{BB962C8B-B14F-4D97-AF65-F5344CB8AC3E}">
        <p14:creationId xmlns:p14="http://schemas.microsoft.com/office/powerpoint/2010/main" val="2805546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17704" cy="1400530"/>
          </a:xfrm>
        </p:spPr>
        <p:txBody>
          <a:bodyPr/>
          <a:lstStyle/>
          <a:p>
            <a:r>
              <a:rPr lang="en-US" b="1" dirty="0" smtClean="0"/>
              <a:t>CATEGORIES OF PD TRAINING/</a:t>
            </a:r>
            <a:br>
              <a:rPr lang="en-US" b="1" dirty="0" smtClean="0"/>
            </a:br>
            <a:r>
              <a:rPr lang="en-US" b="1" dirty="0" smtClean="0"/>
              <a:t>PROGRAMS </a:t>
            </a:r>
            <a:endParaRPr lang="en-US" b="1" dirty="0"/>
          </a:p>
        </p:txBody>
      </p:sp>
      <p:pic>
        <p:nvPicPr>
          <p:cNvPr id="4" name="Content Placeholder 3"/>
          <p:cNvPicPr>
            <a:picLocks noGrp="1" noChangeAspect="1"/>
          </p:cNvPicPr>
          <p:nvPr>
            <p:ph idx="1"/>
          </p:nvPr>
        </p:nvPicPr>
        <p:blipFill>
          <a:blip r:embed="rId2"/>
          <a:stretch>
            <a:fillRect/>
          </a:stretch>
        </p:blipFill>
        <p:spPr>
          <a:xfrm>
            <a:off x="1069859" y="1853248"/>
            <a:ext cx="8947150" cy="3679585"/>
          </a:xfrm>
          <a:prstGeom prst="rect">
            <a:avLst/>
          </a:prstGeom>
        </p:spPr>
      </p:pic>
      <p:sp>
        <p:nvSpPr>
          <p:cNvPr id="5" name="TextBox 4"/>
          <p:cNvSpPr txBox="1"/>
          <p:nvPr/>
        </p:nvSpPr>
        <p:spPr>
          <a:xfrm>
            <a:off x="892097" y="5932449"/>
            <a:ext cx="10181064" cy="646331"/>
          </a:xfrm>
          <a:prstGeom prst="rect">
            <a:avLst/>
          </a:prstGeom>
          <a:noFill/>
        </p:spPr>
        <p:txBody>
          <a:bodyPr wrap="square" rtlCol="0">
            <a:spAutoFit/>
          </a:bodyPr>
          <a:lstStyle/>
          <a:p>
            <a:r>
              <a:rPr lang="en-US" dirty="0"/>
              <a:t>The PD points obtained from these three </a:t>
            </a:r>
            <a:r>
              <a:rPr lang="en-US" dirty="0" smtClean="0"/>
              <a:t>categories </a:t>
            </a:r>
            <a:r>
              <a:rPr lang="en-US" dirty="0"/>
              <a:t>by calculation should sum up to the </a:t>
            </a:r>
            <a:r>
              <a:rPr lang="en-US" dirty="0" smtClean="0"/>
              <a:t>total required </a:t>
            </a:r>
            <a:r>
              <a:rPr lang="en-US" dirty="0"/>
              <a:t>training points per the rank of the teacher.</a:t>
            </a:r>
          </a:p>
        </p:txBody>
      </p:sp>
    </p:spTree>
    <p:extLst>
      <p:ext uri="{BB962C8B-B14F-4D97-AF65-F5344CB8AC3E}">
        <p14:creationId xmlns:p14="http://schemas.microsoft.com/office/powerpoint/2010/main" val="423233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Rank/Duty Based Training</a:t>
            </a:r>
            <a:endParaRPr lang="en-US" b="1" dirty="0"/>
          </a:p>
        </p:txBody>
      </p:sp>
      <p:sp>
        <p:nvSpPr>
          <p:cNvPr id="3" name="Content Placeholder 2"/>
          <p:cNvSpPr>
            <a:spLocks noGrp="1"/>
          </p:cNvSpPr>
          <p:nvPr>
            <p:ph idx="1"/>
          </p:nvPr>
        </p:nvSpPr>
        <p:spPr/>
        <p:txBody>
          <a:bodyPr>
            <a:normAutofit/>
          </a:bodyPr>
          <a:lstStyle/>
          <a:p>
            <a:r>
              <a:rPr lang="en-US" sz="2400" dirty="0"/>
              <a:t>Teachers at each rank are required to accrue certain number of PD points within a PD Cycle of 3-years. According to the PD computation tables in </a:t>
            </a:r>
            <a:r>
              <a:rPr lang="en-US" sz="2400" dirty="0" smtClean="0"/>
              <a:t>the CPD Framework, </a:t>
            </a:r>
            <a:r>
              <a:rPr lang="en-US" sz="2400" dirty="0"/>
              <a:t>a teacher within 3 years will have to undertake all rank-based training </a:t>
            </a:r>
            <a:r>
              <a:rPr lang="en-US" sz="2400" dirty="0" smtClean="0"/>
              <a:t>programs assigned to his/her rank.</a:t>
            </a:r>
          </a:p>
          <a:p>
            <a:pPr marL="0" indent="0">
              <a:buNone/>
            </a:pPr>
            <a:endParaRPr lang="en-US" sz="2400" dirty="0"/>
          </a:p>
          <a:p>
            <a:r>
              <a:rPr lang="en-US" sz="2400" dirty="0" smtClean="0"/>
              <a:t>Each rank-based training gives 2 CPD points</a:t>
            </a:r>
            <a:endParaRPr lang="en-US" sz="2400" dirty="0"/>
          </a:p>
        </p:txBody>
      </p:sp>
    </p:spTree>
    <p:extLst>
      <p:ext uri="{BB962C8B-B14F-4D97-AF65-F5344CB8AC3E}">
        <p14:creationId xmlns:p14="http://schemas.microsoft.com/office/powerpoint/2010/main" val="1422796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Mandatory Training</a:t>
            </a:r>
            <a:endParaRPr lang="en-US" b="1" dirty="0"/>
          </a:p>
        </p:txBody>
      </p:sp>
      <p:sp>
        <p:nvSpPr>
          <p:cNvPr id="3" name="Content Placeholder 2"/>
          <p:cNvSpPr>
            <a:spLocks noGrp="1"/>
          </p:cNvSpPr>
          <p:nvPr>
            <p:ph idx="1"/>
          </p:nvPr>
        </p:nvSpPr>
        <p:spPr/>
        <p:txBody>
          <a:bodyPr/>
          <a:lstStyle/>
          <a:p>
            <a:r>
              <a:rPr lang="en-US" dirty="0"/>
              <a:t>According to the PD computation tables in </a:t>
            </a:r>
            <a:r>
              <a:rPr lang="en-US" dirty="0" smtClean="0"/>
              <a:t>the CPD Framework, </a:t>
            </a:r>
            <a:r>
              <a:rPr lang="en-US" dirty="0"/>
              <a:t>a teacher within 3 years will have to undertake </a:t>
            </a:r>
            <a:r>
              <a:rPr lang="en-US" dirty="0" smtClean="0"/>
              <a:t>fifteen </a:t>
            </a:r>
            <a:r>
              <a:rPr lang="en-US" dirty="0"/>
              <a:t>mandatory training </a:t>
            </a:r>
            <a:r>
              <a:rPr lang="en-US" dirty="0" smtClean="0"/>
              <a:t>programs.</a:t>
            </a:r>
          </a:p>
          <a:p>
            <a:r>
              <a:rPr lang="en-US" dirty="0" smtClean="0"/>
              <a:t>Similar to the rank-based training, each mandatory </a:t>
            </a:r>
            <a:r>
              <a:rPr lang="en-US" dirty="0"/>
              <a:t>training gives 2 CPD </a:t>
            </a:r>
            <a:r>
              <a:rPr lang="en-US" dirty="0" smtClean="0"/>
              <a:t>points</a:t>
            </a:r>
          </a:p>
          <a:p>
            <a:endParaRPr lang="en-US" dirty="0"/>
          </a:p>
          <a:p>
            <a:pPr marL="0" indent="0">
              <a:buNone/>
            </a:pPr>
            <a:endParaRPr lang="en-US" dirty="0"/>
          </a:p>
        </p:txBody>
      </p:sp>
    </p:spTree>
    <p:extLst>
      <p:ext uri="{BB962C8B-B14F-4D97-AF65-F5344CB8AC3E}">
        <p14:creationId xmlns:p14="http://schemas.microsoft.com/office/powerpoint/2010/main" val="3942576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Recommended Training</a:t>
            </a:r>
            <a:endParaRPr lang="en-US" b="1" dirty="0"/>
          </a:p>
        </p:txBody>
      </p:sp>
      <p:sp>
        <p:nvSpPr>
          <p:cNvPr id="3" name="Content Placeholder 2"/>
          <p:cNvSpPr>
            <a:spLocks noGrp="1"/>
          </p:cNvSpPr>
          <p:nvPr>
            <p:ph idx="1"/>
          </p:nvPr>
        </p:nvSpPr>
        <p:spPr/>
        <p:txBody>
          <a:bodyPr/>
          <a:lstStyle/>
          <a:p>
            <a:r>
              <a:rPr lang="en-US" dirty="0"/>
              <a:t>In </a:t>
            </a:r>
            <a:r>
              <a:rPr lang="en-US" dirty="0" smtClean="0"/>
              <a:t>addition, </a:t>
            </a:r>
            <a:r>
              <a:rPr lang="en-US" dirty="0"/>
              <a:t>teachers will have to access a number of recommended training programs to add up to the points accrued for rank based and mandatory</a:t>
            </a:r>
            <a:r>
              <a:rPr lang="en-US" dirty="0" smtClean="0"/>
              <a:t>.</a:t>
            </a:r>
          </a:p>
          <a:p>
            <a:r>
              <a:rPr lang="en-US" dirty="0" smtClean="0"/>
              <a:t>These trainings may be recommended by the employer, NTC, GES, etc..</a:t>
            </a:r>
            <a:endParaRPr lang="en-US" dirty="0"/>
          </a:p>
        </p:txBody>
      </p:sp>
    </p:spTree>
    <p:extLst>
      <p:ext uri="{BB962C8B-B14F-4D97-AF65-F5344CB8AC3E}">
        <p14:creationId xmlns:p14="http://schemas.microsoft.com/office/powerpoint/2010/main" val="2046263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0"/>
            <a:ext cx="10048890" cy="1400530"/>
          </a:xfrm>
        </p:spPr>
        <p:txBody>
          <a:bodyPr/>
          <a:lstStyle/>
          <a:p>
            <a:r>
              <a:rPr lang="en-US" sz="2800" b="1" dirty="0"/>
              <a:t>Suggested </a:t>
            </a:r>
            <a:r>
              <a:rPr lang="en-US" sz="2800" b="1" dirty="0" smtClean="0"/>
              <a:t>Minimum PD </a:t>
            </a:r>
            <a:r>
              <a:rPr lang="en-US" sz="2800" b="1" dirty="0"/>
              <a:t>Points Required by Teachers on the Designated Ranks within the three (3) year Cycle</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47154" y="993281"/>
            <a:ext cx="10145783" cy="5716660"/>
          </a:xfrm>
          <a:prstGeom prst="rect">
            <a:avLst/>
          </a:prstGeom>
        </p:spPr>
      </p:pic>
    </p:spTree>
    <p:extLst>
      <p:ext uri="{BB962C8B-B14F-4D97-AF65-F5344CB8AC3E}">
        <p14:creationId xmlns:p14="http://schemas.microsoft.com/office/powerpoint/2010/main" val="4293647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0"/>
            <a:ext cx="9404723" cy="1400530"/>
          </a:xfrm>
        </p:spPr>
        <p:txBody>
          <a:bodyPr/>
          <a:lstStyle/>
          <a:p>
            <a:r>
              <a:rPr lang="en-US" sz="4000" b="1" dirty="0" smtClean="0"/>
              <a:t>CALCULATION </a:t>
            </a:r>
            <a:r>
              <a:rPr lang="en-US" sz="4000" b="1" dirty="0"/>
              <a:t>OF PD CREDIT POINTS </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6488" y="700265"/>
            <a:ext cx="12095512" cy="5938019"/>
          </a:xfrm>
          <a:prstGeom prst="rect">
            <a:avLst/>
          </a:prstGeom>
        </p:spPr>
      </p:pic>
    </p:spTree>
    <p:extLst>
      <p:ext uri="{BB962C8B-B14F-4D97-AF65-F5344CB8AC3E}">
        <p14:creationId xmlns:p14="http://schemas.microsoft.com/office/powerpoint/2010/main" val="2754518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32" y="111513"/>
            <a:ext cx="9404723" cy="1400530"/>
          </a:xfrm>
        </p:spPr>
        <p:txBody>
          <a:bodyPr/>
          <a:lstStyle/>
          <a:p>
            <a:r>
              <a:rPr lang="en-US" sz="2800" b="1" dirty="0"/>
              <a:t>CALCULATION OF PD CREDIT POINTS </a:t>
            </a:r>
            <a:r>
              <a:rPr lang="en-US" sz="2800" b="1" dirty="0" smtClean="0"/>
              <a:t>(for each year)</a:t>
            </a:r>
            <a:endParaRPr lang="en-US" sz="2800" b="1" dirty="0"/>
          </a:p>
        </p:txBody>
      </p:sp>
      <p:pic>
        <p:nvPicPr>
          <p:cNvPr id="4" name="Content Placeholder 3"/>
          <p:cNvPicPr>
            <a:picLocks noGrp="1" noChangeAspect="1"/>
          </p:cNvPicPr>
          <p:nvPr>
            <p:ph idx="1"/>
          </p:nvPr>
        </p:nvPicPr>
        <p:blipFill>
          <a:blip r:embed="rId2"/>
          <a:stretch>
            <a:fillRect/>
          </a:stretch>
        </p:blipFill>
        <p:spPr>
          <a:xfrm>
            <a:off x="358786" y="700265"/>
            <a:ext cx="10602862" cy="5965143"/>
          </a:xfrm>
          <a:prstGeom prst="rect">
            <a:avLst/>
          </a:prstGeom>
        </p:spPr>
      </p:pic>
      <p:sp>
        <p:nvSpPr>
          <p:cNvPr id="5" name="TextBox 4"/>
          <p:cNvSpPr txBox="1"/>
          <p:nvPr/>
        </p:nvSpPr>
        <p:spPr>
          <a:xfrm>
            <a:off x="2442118" y="1686858"/>
            <a:ext cx="1338146" cy="338554"/>
          </a:xfrm>
          <a:prstGeom prst="rect">
            <a:avLst/>
          </a:prstGeom>
          <a:solidFill>
            <a:schemeClr val="tx1">
              <a:lumMod val="85000"/>
            </a:schemeClr>
          </a:solidFill>
        </p:spPr>
        <p:txBody>
          <a:bodyPr wrap="square" rtlCol="0">
            <a:spAutoFit/>
          </a:bodyPr>
          <a:lstStyle/>
          <a:p>
            <a:r>
              <a:rPr lang="en-US" sz="1600" b="1" dirty="0" smtClean="0">
                <a:solidFill>
                  <a:schemeClr val="bg1"/>
                </a:solidFill>
                <a:latin typeface="Calibri" panose="020F0502020204030204" pitchFamily="34" charset="0"/>
              </a:rPr>
              <a:t>3-YEAR CYCLE</a:t>
            </a:r>
            <a:endParaRPr lang="en-US" sz="1600" b="1" dirty="0">
              <a:solidFill>
                <a:schemeClr val="bg1"/>
              </a:solidFill>
              <a:latin typeface="Calibri" panose="020F0502020204030204" pitchFamily="34" charset="0"/>
            </a:endParaRPr>
          </a:p>
        </p:txBody>
      </p:sp>
      <p:sp>
        <p:nvSpPr>
          <p:cNvPr id="6" name="TextBox 5"/>
          <p:cNvSpPr txBox="1"/>
          <p:nvPr/>
        </p:nvSpPr>
        <p:spPr>
          <a:xfrm>
            <a:off x="9262947" y="1856135"/>
            <a:ext cx="1338146" cy="338554"/>
          </a:xfrm>
          <a:prstGeom prst="rect">
            <a:avLst/>
          </a:prstGeom>
          <a:solidFill>
            <a:schemeClr val="tx1">
              <a:lumMod val="85000"/>
            </a:schemeClr>
          </a:solidFill>
        </p:spPr>
        <p:txBody>
          <a:bodyPr wrap="square" rtlCol="0">
            <a:spAutoFit/>
          </a:bodyPr>
          <a:lstStyle/>
          <a:p>
            <a:r>
              <a:rPr lang="en-US" sz="1600" b="1" dirty="0" smtClean="0">
                <a:solidFill>
                  <a:schemeClr val="bg1"/>
                </a:solidFill>
                <a:latin typeface="Calibri" panose="020F0502020204030204" pitchFamily="34" charset="0"/>
              </a:rPr>
              <a:t>PER YEAR</a:t>
            </a:r>
            <a:endParaRPr lang="en-US" sz="1600" b="1" dirty="0">
              <a:solidFill>
                <a:schemeClr val="bg1"/>
              </a:solidFill>
              <a:latin typeface="Calibri" panose="020F0502020204030204" pitchFamily="34" charset="0"/>
            </a:endParaRPr>
          </a:p>
        </p:txBody>
      </p:sp>
      <p:sp>
        <p:nvSpPr>
          <p:cNvPr id="7" name="TextBox 6"/>
          <p:cNvSpPr txBox="1"/>
          <p:nvPr/>
        </p:nvSpPr>
        <p:spPr>
          <a:xfrm>
            <a:off x="5369792" y="733718"/>
            <a:ext cx="1677779" cy="338554"/>
          </a:xfrm>
          <a:prstGeom prst="rect">
            <a:avLst/>
          </a:prstGeom>
          <a:solidFill>
            <a:srgbClr val="0070C0"/>
          </a:solidFill>
        </p:spPr>
        <p:txBody>
          <a:bodyPr wrap="square" rtlCol="0">
            <a:spAutoFit/>
          </a:bodyPr>
          <a:lstStyle/>
          <a:p>
            <a:r>
              <a:rPr lang="en-US" sz="1600" b="1" dirty="0" smtClean="0">
                <a:latin typeface="Calibri" panose="020F0502020204030204" pitchFamily="34" charset="0"/>
              </a:rPr>
              <a:t>YEAR (Minimum)</a:t>
            </a:r>
            <a:endParaRPr lang="en-US" sz="1600" b="1" dirty="0">
              <a:latin typeface="Calibri" panose="020F0502020204030204" pitchFamily="34" charset="0"/>
            </a:endParaRPr>
          </a:p>
        </p:txBody>
      </p:sp>
    </p:spTree>
    <p:extLst>
      <p:ext uri="{BB962C8B-B14F-4D97-AF65-F5344CB8AC3E}">
        <p14:creationId xmlns:p14="http://schemas.microsoft.com/office/powerpoint/2010/main" val="2467807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912" y="2357718"/>
            <a:ext cx="9996488" cy="2671482"/>
          </a:xfrm>
        </p:spPr>
        <p:txBody>
          <a:bodyPr/>
          <a:lstStyle/>
          <a:p>
            <a:r>
              <a:rPr lang="en-US" sz="7200" dirty="0" smtClean="0"/>
              <a:t>THE CPD FRAMEWORK</a:t>
            </a:r>
            <a:r>
              <a:rPr lang="en-US" dirty="0"/>
              <a:t/>
            </a:r>
            <a:br>
              <a:rPr lang="en-US" dirty="0"/>
            </a:br>
            <a:endParaRPr lang="en-US" dirty="0"/>
          </a:p>
        </p:txBody>
      </p:sp>
    </p:spTree>
    <p:extLst>
      <p:ext uri="{BB962C8B-B14F-4D97-AF65-F5344CB8AC3E}">
        <p14:creationId xmlns:p14="http://schemas.microsoft.com/office/powerpoint/2010/main" val="1835870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24884" cy="1400530"/>
          </a:xfrm>
        </p:spPr>
        <p:txBody>
          <a:bodyPr/>
          <a:lstStyle/>
          <a:p>
            <a:r>
              <a:rPr lang="en-US" sz="4400" b="1" dirty="0"/>
              <a:t>CALCULATION </a:t>
            </a:r>
            <a:r>
              <a:rPr lang="en-US" sz="4400" b="1" dirty="0" smtClean="0"/>
              <a:t>OF REQUIRED PD </a:t>
            </a:r>
            <a:r>
              <a:rPr lang="en-US" sz="4400" b="1" dirty="0"/>
              <a:t>CREDIT </a:t>
            </a:r>
            <a:r>
              <a:rPr lang="en-US" sz="4400" b="1" dirty="0" smtClean="0"/>
              <a:t>POINTS (MINIMUM) cont’d</a:t>
            </a:r>
            <a:endParaRPr lang="en-US" dirty="0"/>
          </a:p>
        </p:txBody>
      </p:sp>
      <p:sp>
        <p:nvSpPr>
          <p:cNvPr id="3" name="Content Placeholder 2"/>
          <p:cNvSpPr>
            <a:spLocks noGrp="1"/>
          </p:cNvSpPr>
          <p:nvPr>
            <p:ph idx="1"/>
          </p:nvPr>
        </p:nvSpPr>
        <p:spPr/>
        <p:txBody>
          <a:bodyPr/>
          <a:lstStyle/>
          <a:p>
            <a:r>
              <a:rPr lang="en-US" dirty="0"/>
              <a:t>Teachers are required to access a minimum of five (5) mandatory trainings in a year and a total of fifteen (15) in the three-year cycle. Therefore, to be able to determine the weight of a mandatory course for a specific rank, teachers will have to divide the number of points acquired from mandatory activities in the three (3) years by fifteen (15). </a:t>
            </a:r>
          </a:p>
          <a:p>
            <a:r>
              <a:rPr lang="en-US" dirty="0"/>
              <a:t>For instance, a teacher in Rank 1 is expected to obtain 30 points from mandatory trainings in three (3) years. Thus, fifteen (15) mandatory activities within three (3) years should attract 30 points. This means each mandatory </a:t>
            </a:r>
            <a:r>
              <a:rPr lang="en-US" dirty="0" smtClean="0"/>
              <a:t>program </a:t>
            </a:r>
            <a:r>
              <a:rPr lang="en-US" dirty="0"/>
              <a:t>attracts a maximum of 2 points (30/15). </a:t>
            </a:r>
          </a:p>
        </p:txBody>
      </p:sp>
    </p:spTree>
    <p:extLst>
      <p:ext uri="{BB962C8B-B14F-4D97-AF65-F5344CB8AC3E}">
        <p14:creationId xmlns:p14="http://schemas.microsoft.com/office/powerpoint/2010/main" val="3070383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02582" cy="1400530"/>
          </a:xfrm>
        </p:spPr>
        <p:txBody>
          <a:bodyPr/>
          <a:lstStyle/>
          <a:p>
            <a:r>
              <a:rPr lang="en-US" sz="4400" b="1" dirty="0">
                <a:solidFill>
                  <a:srgbClr val="EBEBEB"/>
                </a:solidFill>
              </a:rPr>
              <a:t>CALCULATION </a:t>
            </a:r>
            <a:r>
              <a:rPr lang="en-US" sz="4400" b="1" dirty="0" smtClean="0">
                <a:solidFill>
                  <a:srgbClr val="EBEBEB"/>
                </a:solidFill>
              </a:rPr>
              <a:t>OF REQUIRED PD </a:t>
            </a:r>
            <a:r>
              <a:rPr lang="en-US" sz="4400" b="1" dirty="0">
                <a:solidFill>
                  <a:srgbClr val="EBEBEB"/>
                </a:solidFill>
              </a:rPr>
              <a:t>CREDIT POINTS </a:t>
            </a:r>
            <a:r>
              <a:rPr lang="en-US" sz="4400" b="1" dirty="0" smtClean="0">
                <a:solidFill>
                  <a:srgbClr val="EBEBEB"/>
                </a:solidFill>
              </a:rPr>
              <a:t>(MINIMUM) cont’d</a:t>
            </a:r>
            <a:endParaRPr lang="en-US" dirty="0"/>
          </a:p>
        </p:txBody>
      </p:sp>
      <p:sp>
        <p:nvSpPr>
          <p:cNvPr id="3" name="Content Placeholder 2"/>
          <p:cNvSpPr>
            <a:spLocks noGrp="1"/>
          </p:cNvSpPr>
          <p:nvPr>
            <p:ph idx="1"/>
          </p:nvPr>
        </p:nvSpPr>
        <p:spPr/>
        <p:txBody>
          <a:bodyPr/>
          <a:lstStyle/>
          <a:p>
            <a:r>
              <a:rPr lang="en-US" dirty="0"/>
              <a:t>Moreover, </a:t>
            </a:r>
            <a:r>
              <a:rPr lang="en-US" dirty="0" smtClean="0"/>
              <a:t>a </a:t>
            </a:r>
            <a:r>
              <a:rPr lang="en-US" dirty="0"/>
              <a:t>teacher in Rank 1 who needs 6 points from Rank-based training a in a year can determine the number of required rank-based activities to be accessed in a year to accrue the 6 points by dividing the 6 points by 2 (weighted points for one rank-based activity) and this gives three Rank-based trainings in a year. </a:t>
            </a:r>
          </a:p>
          <a:p>
            <a:r>
              <a:rPr lang="en-US" dirty="0"/>
              <a:t>Thus, two points are assigned to either rank-based or mandatory activity accessed by the teacher. </a:t>
            </a:r>
          </a:p>
          <a:p>
            <a:r>
              <a:rPr lang="en-US" dirty="0"/>
              <a:t>Similarly, for a teacher in Rank 2, the total Rank-based points to be accrued in three (3) years out of the nine (9) Rank-based activities is 18 (2 points by 9 activities). In addition, that teacher is expected to accrue 30 points from mandatory activities. </a:t>
            </a:r>
          </a:p>
          <a:p>
            <a:endParaRPr lang="en-US" dirty="0"/>
          </a:p>
        </p:txBody>
      </p:sp>
    </p:spTree>
    <p:extLst>
      <p:ext uri="{BB962C8B-B14F-4D97-AF65-F5344CB8AC3E}">
        <p14:creationId xmlns:p14="http://schemas.microsoft.com/office/powerpoint/2010/main" val="2666994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EBEBEB"/>
                </a:solidFill>
              </a:rPr>
              <a:t>CALCULATION </a:t>
            </a:r>
            <a:r>
              <a:rPr lang="en-US" sz="4000" b="1" dirty="0" smtClean="0">
                <a:solidFill>
                  <a:srgbClr val="EBEBEB"/>
                </a:solidFill>
              </a:rPr>
              <a:t>OF </a:t>
            </a:r>
            <a:r>
              <a:rPr lang="en-US" sz="4000" b="1" dirty="0">
                <a:solidFill>
                  <a:srgbClr val="EBEBEB"/>
                </a:solidFill>
              </a:rPr>
              <a:t>REQUIRED PD CREDIT POINTS </a:t>
            </a:r>
            <a:r>
              <a:rPr lang="en-US" sz="4000" b="1" dirty="0" smtClean="0">
                <a:solidFill>
                  <a:srgbClr val="EBEBEB"/>
                </a:solidFill>
              </a:rPr>
              <a:t>(MINIMUM) cont’d</a:t>
            </a:r>
            <a:endParaRPr lang="en-US" dirty="0"/>
          </a:p>
        </p:txBody>
      </p:sp>
      <p:sp>
        <p:nvSpPr>
          <p:cNvPr id="3" name="Content Placeholder 2"/>
          <p:cNvSpPr>
            <a:spLocks noGrp="1"/>
          </p:cNvSpPr>
          <p:nvPr>
            <p:ph idx="1"/>
          </p:nvPr>
        </p:nvSpPr>
        <p:spPr/>
        <p:txBody>
          <a:bodyPr/>
          <a:lstStyle/>
          <a:p>
            <a:r>
              <a:rPr lang="en-US" dirty="0"/>
              <a:t>Therefore, the remaining activities will be accessed from the recommended activities based on computation in the points requirement table for each rank. Which means, the required points for recommended activity (</a:t>
            </a:r>
            <a:r>
              <a:rPr lang="en-US" dirty="0" err="1"/>
              <a:t>rmp</a:t>
            </a:r>
            <a:r>
              <a:rPr lang="en-US" dirty="0"/>
              <a:t>) for a teacher in any rank is calculated by making </a:t>
            </a:r>
            <a:r>
              <a:rPr lang="en-US" dirty="0" err="1"/>
              <a:t>rmp</a:t>
            </a:r>
            <a:r>
              <a:rPr lang="en-US" dirty="0"/>
              <a:t> the subject of the point based formula: </a:t>
            </a:r>
          </a:p>
          <a:p>
            <a:r>
              <a:rPr lang="en-US" dirty="0" err="1"/>
              <a:t>Py</a:t>
            </a:r>
            <a:r>
              <a:rPr lang="en-US" dirty="0"/>
              <a:t> = </a:t>
            </a:r>
            <a:r>
              <a:rPr lang="en-US" dirty="0" err="1"/>
              <a:t>Rp</a:t>
            </a:r>
            <a:r>
              <a:rPr lang="en-US" dirty="0"/>
              <a:t> + </a:t>
            </a:r>
            <a:r>
              <a:rPr lang="en-US" dirty="0" err="1"/>
              <a:t>mp</a:t>
            </a:r>
            <a:r>
              <a:rPr lang="en-US" dirty="0"/>
              <a:t> + </a:t>
            </a:r>
            <a:r>
              <a:rPr lang="en-US" dirty="0" err="1"/>
              <a:t>rmp</a:t>
            </a:r>
            <a:endParaRPr lang="en-US" dirty="0"/>
          </a:p>
          <a:p>
            <a:r>
              <a:rPr lang="en-US" dirty="0"/>
              <a:t>where </a:t>
            </a:r>
            <a:r>
              <a:rPr lang="en-US" dirty="0" err="1"/>
              <a:t>mp</a:t>
            </a:r>
            <a:r>
              <a:rPr lang="en-US" dirty="0"/>
              <a:t> = Mandatory training points for respective ranks</a:t>
            </a:r>
          </a:p>
          <a:p>
            <a:r>
              <a:rPr lang="en-US" dirty="0" err="1"/>
              <a:t>Rp</a:t>
            </a:r>
            <a:r>
              <a:rPr lang="en-US" dirty="0"/>
              <a:t> = Rank/duty-based training points for respective ranks</a:t>
            </a:r>
          </a:p>
          <a:p>
            <a:r>
              <a:rPr lang="en-US" dirty="0"/>
              <a:t> </a:t>
            </a:r>
            <a:r>
              <a:rPr lang="en-US" dirty="0" err="1"/>
              <a:t>rmp</a:t>
            </a:r>
            <a:r>
              <a:rPr lang="en-US" dirty="0"/>
              <a:t> = Recommended activities points </a:t>
            </a:r>
          </a:p>
          <a:p>
            <a:endParaRPr lang="en-US" dirty="0"/>
          </a:p>
        </p:txBody>
      </p:sp>
    </p:spTree>
    <p:extLst>
      <p:ext uri="{BB962C8B-B14F-4D97-AF65-F5344CB8AC3E}">
        <p14:creationId xmlns:p14="http://schemas.microsoft.com/office/powerpoint/2010/main" val="2845005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EBEBEB"/>
                </a:solidFill>
              </a:rPr>
              <a:t>CALCULATION </a:t>
            </a:r>
            <a:r>
              <a:rPr lang="en-US" sz="4000" b="1" dirty="0" smtClean="0">
                <a:solidFill>
                  <a:srgbClr val="EBEBEB"/>
                </a:solidFill>
              </a:rPr>
              <a:t>OF </a:t>
            </a:r>
            <a:r>
              <a:rPr lang="en-US" sz="4000" b="1" dirty="0">
                <a:solidFill>
                  <a:srgbClr val="EBEBEB"/>
                </a:solidFill>
              </a:rPr>
              <a:t>REQUIRED PD CREDIT POINTS </a:t>
            </a:r>
            <a:r>
              <a:rPr lang="en-US" sz="4000" b="1" dirty="0" smtClean="0">
                <a:solidFill>
                  <a:srgbClr val="EBEBEB"/>
                </a:solidFill>
              </a:rPr>
              <a:t>(MINIMUM) cont’d</a:t>
            </a:r>
            <a:endParaRPr lang="en-US" dirty="0"/>
          </a:p>
        </p:txBody>
      </p:sp>
      <p:sp>
        <p:nvSpPr>
          <p:cNvPr id="3" name="Content Placeholder 2"/>
          <p:cNvSpPr>
            <a:spLocks noGrp="1"/>
          </p:cNvSpPr>
          <p:nvPr>
            <p:ph idx="1"/>
          </p:nvPr>
        </p:nvSpPr>
        <p:spPr/>
        <p:txBody>
          <a:bodyPr/>
          <a:lstStyle/>
          <a:p>
            <a:r>
              <a:rPr lang="en-US" dirty="0"/>
              <a:t>Therefore, for rank 1 which requires 60 points in 3 years, the recommended training points can be calculated as </a:t>
            </a:r>
          </a:p>
          <a:p>
            <a:r>
              <a:rPr lang="en-US" dirty="0" err="1"/>
              <a:t>rmp</a:t>
            </a:r>
            <a:r>
              <a:rPr lang="en-US" dirty="0"/>
              <a:t> + 30 + 18 = 60 </a:t>
            </a:r>
          </a:p>
          <a:p>
            <a:r>
              <a:rPr lang="en-US" dirty="0" err="1"/>
              <a:t>rmp</a:t>
            </a:r>
            <a:r>
              <a:rPr lang="en-US" dirty="0"/>
              <a:t> = 60 – (30 + 18)</a:t>
            </a:r>
          </a:p>
          <a:p>
            <a:r>
              <a:rPr lang="en-US" dirty="0" err="1"/>
              <a:t>rmp</a:t>
            </a:r>
            <a:r>
              <a:rPr lang="en-US" dirty="0"/>
              <a:t> = 60 – (48)</a:t>
            </a:r>
          </a:p>
          <a:p>
            <a:r>
              <a:rPr lang="en-US" dirty="0" err="1"/>
              <a:t>rmp</a:t>
            </a:r>
            <a:r>
              <a:rPr lang="en-US" dirty="0"/>
              <a:t> = 12</a:t>
            </a:r>
          </a:p>
          <a:p>
            <a:r>
              <a:rPr lang="en-US" dirty="0"/>
              <a:t>Teachers are to bear in mind that they are required to meet </a:t>
            </a:r>
            <a:r>
              <a:rPr lang="en-US" dirty="0" smtClean="0"/>
              <a:t>at least one-third </a:t>
            </a:r>
            <a:r>
              <a:rPr lang="en-US" dirty="0"/>
              <a:t>of their training points in a year to maintain their professional standing status for a particular year.</a:t>
            </a:r>
          </a:p>
          <a:p>
            <a:endParaRPr lang="en-US" dirty="0"/>
          </a:p>
        </p:txBody>
      </p:sp>
    </p:spTree>
    <p:extLst>
      <p:ext uri="{BB962C8B-B14F-4D97-AF65-F5344CB8AC3E}">
        <p14:creationId xmlns:p14="http://schemas.microsoft.com/office/powerpoint/2010/main" val="3816409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NATURE OF DELIVERY</a:t>
            </a:r>
            <a:endParaRPr lang="en-US" b="1" dirty="0"/>
          </a:p>
        </p:txBody>
      </p:sp>
      <p:pic>
        <p:nvPicPr>
          <p:cNvPr id="4" name="Content Placeholder 3"/>
          <p:cNvPicPr>
            <a:picLocks noGrp="1" noChangeAspect="1"/>
          </p:cNvPicPr>
          <p:nvPr>
            <p:ph idx="1"/>
          </p:nvPr>
        </p:nvPicPr>
        <p:blipFill>
          <a:blip r:embed="rId2"/>
          <a:stretch>
            <a:fillRect/>
          </a:stretch>
        </p:blipFill>
        <p:spPr>
          <a:xfrm>
            <a:off x="1103684" y="2974339"/>
            <a:ext cx="8947150" cy="3690505"/>
          </a:xfrm>
          <a:prstGeom prst="rect">
            <a:avLst/>
          </a:prstGeom>
          <a:solidFill>
            <a:schemeClr val="tx1"/>
          </a:solidFill>
        </p:spPr>
      </p:pic>
      <p:sp>
        <p:nvSpPr>
          <p:cNvPr id="5" name="TextBox 4"/>
          <p:cNvSpPr txBox="1"/>
          <p:nvPr/>
        </p:nvSpPr>
        <p:spPr>
          <a:xfrm>
            <a:off x="825190" y="1773044"/>
            <a:ext cx="10917044" cy="830997"/>
          </a:xfrm>
          <a:prstGeom prst="rect">
            <a:avLst/>
          </a:prstGeom>
          <a:noFill/>
        </p:spPr>
        <p:txBody>
          <a:bodyPr wrap="square" rtlCol="0">
            <a:spAutoFit/>
          </a:bodyPr>
          <a:lstStyle/>
          <a:p>
            <a:r>
              <a:rPr lang="en-US" sz="2400" dirty="0" smtClean="0"/>
              <a:t>In-service teachers will meet their training/program requirements </a:t>
            </a:r>
          </a:p>
          <a:p>
            <a:r>
              <a:rPr lang="en-US" sz="2400" dirty="0" smtClean="0"/>
              <a:t>from both demand-driven and supply-driven sources</a:t>
            </a:r>
            <a:endParaRPr lang="en-US" sz="2400" dirty="0"/>
          </a:p>
        </p:txBody>
      </p:sp>
    </p:spTree>
    <p:extLst>
      <p:ext uri="{BB962C8B-B14F-4D97-AF65-F5344CB8AC3E}">
        <p14:creationId xmlns:p14="http://schemas.microsoft.com/office/powerpoint/2010/main" val="1195503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80279" cy="1400530"/>
          </a:xfrm>
        </p:spPr>
        <p:txBody>
          <a:bodyPr/>
          <a:lstStyle/>
          <a:p>
            <a:r>
              <a:rPr lang="en-US" b="1" dirty="0" smtClean="0"/>
              <a:t>RELEVANCE OF POINT BASED SYSTEM </a:t>
            </a:r>
            <a:endParaRPr lang="en-US" b="1" dirty="0"/>
          </a:p>
        </p:txBody>
      </p:sp>
      <p:sp>
        <p:nvSpPr>
          <p:cNvPr id="3" name="Content Placeholder 2"/>
          <p:cNvSpPr>
            <a:spLocks noGrp="1"/>
          </p:cNvSpPr>
          <p:nvPr>
            <p:ph idx="1"/>
          </p:nvPr>
        </p:nvSpPr>
        <p:spPr>
          <a:xfrm>
            <a:off x="1103312" y="1416206"/>
            <a:ext cx="8946541" cy="4832194"/>
          </a:xfrm>
        </p:spPr>
        <p:txBody>
          <a:bodyPr>
            <a:normAutofit fontScale="92500" lnSpcReduction="20000"/>
          </a:bodyPr>
          <a:lstStyle/>
          <a:p>
            <a:r>
              <a:rPr lang="en-US" b="1" dirty="0" smtClean="0"/>
              <a:t>Renewal </a:t>
            </a:r>
            <a:r>
              <a:rPr lang="en-US" b="1" dirty="0"/>
              <a:t>of License</a:t>
            </a:r>
          </a:p>
          <a:p>
            <a:pPr marL="0" indent="0">
              <a:buNone/>
            </a:pPr>
            <a:r>
              <a:rPr lang="en-US" dirty="0"/>
              <a:t>The license of every teacher shall be renewed every three (3) years. To retain the license, an individual teacher must earn the stipulated minimum credit points of the current rank within three (3) years prior to license renewal date. However, teachers are required to meet one-third of their training points in a year to determine their professional standing status for a particular year</a:t>
            </a:r>
            <a:r>
              <a:rPr lang="en-US" dirty="0" smtClean="0"/>
              <a:t>.</a:t>
            </a:r>
          </a:p>
          <a:p>
            <a:r>
              <a:rPr lang="en-US" b="1" dirty="0" smtClean="0"/>
              <a:t>Criteria </a:t>
            </a:r>
            <a:r>
              <a:rPr lang="en-US" b="1" dirty="0"/>
              <a:t>for Selection</a:t>
            </a:r>
          </a:p>
          <a:p>
            <a:pPr marL="0" indent="0">
              <a:buNone/>
            </a:pPr>
            <a:r>
              <a:rPr lang="en-US" dirty="0"/>
              <a:t>Teachers are advised to continue to participate in PD </a:t>
            </a:r>
            <a:r>
              <a:rPr lang="en-US" dirty="0" smtClean="0"/>
              <a:t>programs </a:t>
            </a:r>
            <a:r>
              <a:rPr lang="en-US" dirty="0"/>
              <a:t>after earning the minimum credit points. This will help them to be abreast of current trends in education and also have comparative advantage over colleagues should it come to selection for Ghana Teacher Prize award and any other selection processes where PD points can be used as a determiner</a:t>
            </a:r>
            <a:r>
              <a:rPr lang="en-US" dirty="0" smtClean="0"/>
              <a:t>.</a:t>
            </a:r>
          </a:p>
          <a:p>
            <a:pPr marL="0" indent="0">
              <a:buNone/>
            </a:pPr>
            <a:r>
              <a:rPr lang="en-US" b="1" i="1" dirty="0"/>
              <a:t>teachers who fail to obtain the minimum PD points on the third year of the current rank shall not be recommended to renew the teacher license and would therefore not be recognized as a teacher of good professional standing.</a:t>
            </a:r>
          </a:p>
        </p:txBody>
      </p:sp>
    </p:spTree>
    <p:extLst>
      <p:ext uri="{BB962C8B-B14F-4D97-AF65-F5344CB8AC3E}">
        <p14:creationId xmlns:p14="http://schemas.microsoft.com/office/powerpoint/2010/main" val="1311756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APPEALS </a:t>
            </a:r>
            <a:endParaRPr lang="en-US" b="1" dirty="0"/>
          </a:p>
        </p:txBody>
      </p:sp>
      <p:sp>
        <p:nvSpPr>
          <p:cNvPr id="3" name="Content Placeholder 2"/>
          <p:cNvSpPr>
            <a:spLocks noGrp="1"/>
          </p:cNvSpPr>
          <p:nvPr>
            <p:ph idx="1"/>
          </p:nvPr>
        </p:nvSpPr>
        <p:spPr>
          <a:xfrm>
            <a:off x="1104293" y="1853248"/>
            <a:ext cx="8946541" cy="4195481"/>
          </a:xfrm>
        </p:spPr>
        <p:txBody>
          <a:bodyPr/>
          <a:lstStyle/>
          <a:p>
            <a:pPr marL="0" indent="0">
              <a:buNone/>
            </a:pPr>
            <a:r>
              <a:rPr lang="en-US" dirty="0"/>
              <a:t>Any teacher whose license is not renewed for failure to achieve the minimum number of PD points and feels unfairly treated may appeal the decision in accordance with the provisions of the NTC regulations.</a:t>
            </a:r>
          </a:p>
        </p:txBody>
      </p:sp>
      <p:pic>
        <p:nvPicPr>
          <p:cNvPr id="4" name="Picture 3"/>
          <p:cNvPicPr>
            <a:picLocks noChangeAspect="1"/>
          </p:cNvPicPr>
          <p:nvPr/>
        </p:nvPicPr>
        <p:blipFill>
          <a:blip r:embed="rId2"/>
          <a:stretch>
            <a:fillRect/>
          </a:stretch>
        </p:blipFill>
        <p:spPr>
          <a:xfrm>
            <a:off x="3547373" y="3019706"/>
            <a:ext cx="5709184" cy="3838294"/>
          </a:xfrm>
          <a:prstGeom prst="rect">
            <a:avLst/>
          </a:prstGeom>
        </p:spPr>
      </p:pic>
    </p:spTree>
    <p:extLst>
      <p:ext uri="{BB962C8B-B14F-4D97-AF65-F5344CB8AC3E}">
        <p14:creationId xmlns:p14="http://schemas.microsoft.com/office/powerpoint/2010/main" val="2750814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SUBMIT PD INFORMATION</a:t>
            </a:r>
            <a:endParaRPr lang="en-US" b="1" dirty="0"/>
          </a:p>
        </p:txBody>
      </p:sp>
      <p:sp>
        <p:nvSpPr>
          <p:cNvPr id="3" name="Content Placeholder 2"/>
          <p:cNvSpPr>
            <a:spLocks noGrp="1"/>
          </p:cNvSpPr>
          <p:nvPr>
            <p:ph idx="1"/>
          </p:nvPr>
        </p:nvSpPr>
        <p:spPr/>
        <p:txBody>
          <a:bodyPr>
            <a:normAutofit lnSpcReduction="10000"/>
          </a:bodyPr>
          <a:lstStyle/>
          <a:p>
            <a:r>
              <a:rPr lang="en-US" dirty="0"/>
              <a:t>1. Participating teachers shall </a:t>
            </a:r>
            <a:r>
              <a:rPr lang="en-US" dirty="0" smtClean="0"/>
              <a:t>endeavor </a:t>
            </a:r>
            <a:r>
              <a:rPr lang="en-US" dirty="0"/>
              <a:t>to crosscheck their PD records/training logbooks/portfolio records with NTC as means of validation of the data submitted by organizers of PD to NTC.</a:t>
            </a:r>
          </a:p>
          <a:p>
            <a:r>
              <a:rPr lang="en-US" dirty="0"/>
              <a:t>2. PD Service Providers shall log the training type (training code) in the Teachers ‘Training Logbook and subsequently use the on-line portal system to complete digital log after each PD </a:t>
            </a:r>
            <a:r>
              <a:rPr lang="en-US" dirty="0" smtClean="0"/>
              <a:t>program organized.</a:t>
            </a:r>
          </a:p>
          <a:p>
            <a:r>
              <a:rPr lang="en-US" dirty="0"/>
              <a:t>3. Entries of PDs such as SBI, CBI or any other forms </a:t>
            </a:r>
            <a:r>
              <a:rPr lang="en-US" dirty="0" smtClean="0"/>
              <a:t>organized </a:t>
            </a:r>
            <a:r>
              <a:rPr lang="en-US" dirty="0"/>
              <a:t>within GES structures (Regional, District, Cluster, School or Department) shall be made by the </a:t>
            </a:r>
            <a:r>
              <a:rPr lang="en-US" dirty="0" smtClean="0"/>
              <a:t>organizing </a:t>
            </a:r>
            <a:r>
              <a:rPr lang="en-US" dirty="0"/>
              <a:t>authority (Regional Director’s Rep, District Director’s Rep, CS and Head of institutions</a:t>
            </a:r>
            <a:r>
              <a:rPr lang="en-US" dirty="0" smtClean="0"/>
              <a:t>). In </a:t>
            </a:r>
            <a:r>
              <a:rPr lang="en-US" dirty="0"/>
              <a:t>private schools, training points relating to SBI,CBI and DBI shall be verified by NTC through the assigned compliance officers.</a:t>
            </a:r>
          </a:p>
        </p:txBody>
      </p:sp>
    </p:spTree>
    <p:extLst>
      <p:ext uri="{BB962C8B-B14F-4D97-AF65-F5344CB8AC3E}">
        <p14:creationId xmlns:p14="http://schemas.microsoft.com/office/powerpoint/2010/main" val="3481927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UNIQUE CASES</a:t>
            </a:r>
            <a:endParaRPr lang="en-US" b="1" dirty="0"/>
          </a:p>
        </p:txBody>
      </p:sp>
      <p:sp>
        <p:nvSpPr>
          <p:cNvPr id="3" name="Content Placeholder 2"/>
          <p:cNvSpPr>
            <a:spLocks noGrp="1"/>
          </p:cNvSpPr>
          <p:nvPr>
            <p:ph idx="1"/>
          </p:nvPr>
        </p:nvSpPr>
        <p:spPr>
          <a:xfrm>
            <a:off x="1104293" y="1616927"/>
            <a:ext cx="8946541" cy="5044067"/>
          </a:xfrm>
        </p:spPr>
        <p:txBody>
          <a:bodyPr/>
          <a:lstStyle/>
          <a:p>
            <a:r>
              <a:rPr lang="en-US" dirty="0"/>
              <a:t>Licensed Teachers who are not practicing teaching shall be required to submit evidence of workshops, trainings and seminars attended which relate to the teaching profession. If such is not provided for renewal, the teacher concerned may be requested to attend PDs related to the current rank before readmission into the profession. </a:t>
            </a:r>
            <a:endParaRPr lang="en-US" dirty="0" smtClean="0"/>
          </a:p>
          <a:p>
            <a:r>
              <a:rPr lang="en-US" dirty="0" smtClean="0"/>
              <a:t>Also</a:t>
            </a:r>
            <a:r>
              <a:rPr lang="en-US" dirty="0"/>
              <a:t>, in situations where employers are not able to provide required number of supply driven activities for teachers, they (teachers) are required to rely on other available means to accrue the needed points</a:t>
            </a:r>
            <a:r>
              <a:rPr lang="en-US" dirty="0" smtClean="0"/>
              <a:t>.</a:t>
            </a:r>
          </a:p>
          <a:p>
            <a:r>
              <a:rPr lang="en-US" dirty="0"/>
              <a:t>Teachers who accept postings to ‘deprived areas’ shall be given training worth of 10 points by the employer (district) without payment of any training fee by the teacher.</a:t>
            </a:r>
          </a:p>
        </p:txBody>
      </p:sp>
    </p:spTree>
    <p:extLst>
      <p:ext uri="{BB962C8B-B14F-4D97-AF65-F5344CB8AC3E}">
        <p14:creationId xmlns:p14="http://schemas.microsoft.com/office/powerpoint/2010/main" val="3196768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 OF EMPLOYERS OF TEACHERS</a:t>
            </a:r>
            <a:endParaRPr lang="en-US" b="1" dirty="0"/>
          </a:p>
        </p:txBody>
      </p:sp>
      <p:sp>
        <p:nvSpPr>
          <p:cNvPr id="3" name="Content Placeholder 2"/>
          <p:cNvSpPr>
            <a:spLocks noGrp="1"/>
          </p:cNvSpPr>
          <p:nvPr>
            <p:ph idx="1"/>
          </p:nvPr>
        </p:nvSpPr>
        <p:spPr/>
        <p:txBody>
          <a:bodyPr>
            <a:normAutofit lnSpcReduction="10000"/>
          </a:bodyPr>
          <a:lstStyle/>
          <a:p>
            <a:r>
              <a:rPr lang="en-US" dirty="0" err="1"/>
              <a:t>i</a:t>
            </a:r>
            <a:r>
              <a:rPr lang="en-US" dirty="0"/>
              <a:t>. Granting teachers leave to attend PD </a:t>
            </a:r>
            <a:r>
              <a:rPr lang="en-US" dirty="0" smtClean="0"/>
              <a:t>programs</a:t>
            </a:r>
            <a:r>
              <a:rPr lang="en-US" dirty="0"/>
              <a:t>.</a:t>
            </a:r>
          </a:p>
          <a:p>
            <a:r>
              <a:rPr lang="en-US" dirty="0"/>
              <a:t>ii. Liaising with NTC to bring to the notice of teachers relevant information pertaining to PD from time to time.</a:t>
            </a:r>
          </a:p>
          <a:p>
            <a:r>
              <a:rPr lang="en-US" dirty="0"/>
              <a:t>iii. Rewarding teachers who excel in PDs.</a:t>
            </a:r>
          </a:p>
          <a:p>
            <a:r>
              <a:rPr lang="en-US" dirty="0"/>
              <a:t>iv. Making participation in PD one of the criteria for enjoying certain benefits at work. </a:t>
            </a:r>
            <a:endParaRPr lang="en-US" dirty="0" smtClean="0"/>
          </a:p>
          <a:p>
            <a:r>
              <a:rPr lang="en-US" dirty="0" smtClean="0"/>
              <a:t>v</a:t>
            </a:r>
            <a:r>
              <a:rPr lang="en-US" dirty="0"/>
              <a:t>. Making participation in PD a mandatory condition for promotion.</a:t>
            </a:r>
          </a:p>
          <a:p>
            <a:r>
              <a:rPr lang="en-US" dirty="0"/>
              <a:t>vi. Organize mandatory trainings for teachers including SBIs, CBIs and DBIs. </a:t>
            </a:r>
            <a:endParaRPr lang="en-US" dirty="0" smtClean="0"/>
          </a:p>
          <a:p>
            <a:r>
              <a:rPr lang="en-US" dirty="0" smtClean="0"/>
              <a:t>vii</a:t>
            </a:r>
            <a:r>
              <a:rPr lang="en-US" dirty="0"/>
              <a:t>. Liaising with NTC to occasionally provide supply driven trainings to teachers.</a:t>
            </a:r>
          </a:p>
        </p:txBody>
      </p:sp>
    </p:spTree>
    <p:extLst>
      <p:ext uri="{BB962C8B-B14F-4D97-AF65-F5344CB8AC3E}">
        <p14:creationId xmlns:p14="http://schemas.microsoft.com/office/powerpoint/2010/main" val="951898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CPD FRAMEWORK – WHAT IS IT?</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The CPD Framework was designed </a:t>
            </a:r>
            <a:r>
              <a:rPr lang="en-US" sz="2800" dirty="0"/>
              <a:t>by the National Teaching Council to serve as a guide for teachers and service providers to plan, design and implement appropriate Professional Development (PD) plans and </a:t>
            </a:r>
            <a:r>
              <a:rPr lang="en-US" sz="2800" dirty="0" smtClean="0"/>
              <a:t>programs.</a:t>
            </a:r>
          </a:p>
          <a:p>
            <a:pPr marL="0" indent="0">
              <a:buNone/>
            </a:pPr>
            <a:endParaRPr lang="en-US" sz="2800" dirty="0"/>
          </a:p>
          <a:p>
            <a:pPr marL="0" indent="0">
              <a:buNone/>
            </a:pPr>
            <a:r>
              <a:rPr lang="en-US" sz="2800" dirty="0" smtClean="0"/>
              <a:t>It is a </a:t>
            </a:r>
            <a:r>
              <a:rPr lang="en-US" sz="2800" dirty="0"/>
              <a:t>document that highlights professional development activities, processes, procedures and products that define teacher career growth.</a:t>
            </a:r>
          </a:p>
          <a:p>
            <a:pPr marL="0" indent="0">
              <a:buNone/>
            </a:pPr>
            <a:endParaRPr lang="en-US" sz="2800" dirty="0"/>
          </a:p>
        </p:txBody>
      </p:sp>
    </p:spTree>
    <p:extLst>
      <p:ext uri="{BB962C8B-B14F-4D97-AF65-F5344CB8AC3E}">
        <p14:creationId xmlns:p14="http://schemas.microsoft.com/office/powerpoint/2010/main" val="2161044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5567784" y="-1"/>
            <a:ext cx="4166766" cy="11525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5393746" y="-550813"/>
            <a:ext cx="3000322" cy="2254148"/>
          </a:xfrm>
          <a:prstGeom prst="rect">
            <a:avLst/>
          </a:prstGeom>
        </p:spPr>
      </p:pic>
      <p:pic>
        <p:nvPicPr>
          <p:cNvPr id="7" name="Picture 6"/>
          <p:cNvPicPr>
            <a:picLocks noChangeAspect="1"/>
          </p:cNvPicPr>
          <p:nvPr/>
        </p:nvPicPr>
        <p:blipFill>
          <a:blip r:embed="rId3"/>
          <a:stretch>
            <a:fillRect/>
          </a:stretch>
        </p:blipFill>
        <p:spPr>
          <a:xfrm>
            <a:off x="8220029" y="67342"/>
            <a:ext cx="1066892" cy="1085182"/>
          </a:xfrm>
          <a:prstGeom prst="rect">
            <a:avLst/>
          </a:prstGeom>
        </p:spPr>
      </p:pic>
      <p:pic>
        <p:nvPicPr>
          <p:cNvPr id="8" name="Content Placeholder 7"/>
          <p:cNvPicPr>
            <a:picLocks noGrp="1" noChangeAspect="1"/>
          </p:cNvPicPr>
          <p:nvPr>
            <p:ph idx="1"/>
          </p:nvPr>
        </p:nvPicPr>
        <p:blipFill>
          <a:blip r:embed="rId4"/>
          <a:stretch>
            <a:fillRect/>
          </a:stretch>
        </p:blipFill>
        <p:spPr>
          <a:xfrm>
            <a:off x="2890838" y="2483644"/>
            <a:ext cx="5372100" cy="3333750"/>
          </a:xfrm>
          <a:prstGeom prst="rect">
            <a:avLst/>
          </a:prstGeom>
        </p:spPr>
      </p:pic>
      <p:sp>
        <p:nvSpPr>
          <p:cNvPr id="9" name="TextBox 8"/>
          <p:cNvSpPr txBox="1"/>
          <p:nvPr/>
        </p:nvSpPr>
        <p:spPr>
          <a:xfrm>
            <a:off x="7489054" y="5890812"/>
            <a:ext cx="3701783" cy="646331"/>
          </a:xfrm>
          <a:prstGeom prst="rect">
            <a:avLst/>
          </a:prstGeom>
          <a:noFill/>
        </p:spPr>
        <p:txBody>
          <a:bodyPr wrap="none" rtlCol="0">
            <a:spAutoFit/>
          </a:bodyPr>
          <a:lstStyle/>
          <a:p>
            <a:r>
              <a:rPr lang="en-US" dirty="0" smtClean="0"/>
              <a:t>Before we proceed to the next lesson, </a:t>
            </a:r>
          </a:p>
          <a:p>
            <a:r>
              <a:rPr lang="en-US" dirty="0" smtClean="0"/>
              <a:t>let’s take the short quiz that follows.</a:t>
            </a:r>
            <a:endParaRPr lang="en-US" dirty="0"/>
          </a:p>
        </p:txBody>
      </p:sp>
    </p:spTree>
    <p:extLst>
      <p:ext uri="{BB962C8B-B14F-4D97-AF65-F5344CB8AC3E}">
        <p14:creationId xmlns:p14="http://schemas.microsoft.com/office/powerpoint/2010/main" val="1606842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PROFESSIONAL DEVELOPMENT (PD)</a:t>
            </a:r>
            <a:endParaRPr lang="en-US" b="1" dirty="0"/>
          </a:p>
        </p:txBody>
      </p:sp>
      <p:sp>
        <p:nvSpPr>
          <p:cNvPr id="3" name="Content Placeholder 2"/>
          <p:cNvSpPr>
            <a:spLocks noGrp="1"/>
          </p:cNvSpPr>
          <p:nvPr>
            <p:ph idx="1"/>
          </p:nvPr>
        </p:nvSpPr>
        <p:spPr/>
        <p:txBody>
          <a:bodyPr/>
          <a:lstStyle/>
          <a:p>
            <a:r>
              <a:rPr lang="en-US" dirty="0"/>
              <a:t>PROFESSIONAL DEVELOPMENT (PD) refers to the process by which teachers maintain and enhance their knowledge, skills and experiences gained as they work, beyond any initial training. Furthermore, it is a record of what </a:t>
            </a:r>
            <a:r>
              <a:rPr lang="en-US" dirty="0" smtClean="0"/>
              <a:t>teachers </a:t>
            </a:r>
            <a:r>
              <a:rPr lang="en-US" dirty="0"/>
              <a:t>experience, learn and apply</a:t>
            </a:r>
            <a:r>
              <a:rPr lang="en-US" dirty="0" smtClean="0"/>
              <a:t>.</a:t>
            </a:r>
          </a:p>
          <a:p>
            <a:pPr marL="0" indent="0">
              <a:buNone/>
            </a:pPr>
            <a:endParaRPr lang="en-US" dirty="0" smtClean="0"/>
          </a:p>
          <a:p>
            <a:r>
              <a:rPr lang="en-US" dirty="0" smtClean="0"/>
              <a:t>It </a:t>
            </a:r>
            <a:r>
              <a:rPr lang="en-US" dirty="0"/>
              <a:t>includes training and education </a:t>
            </a:r>
            <a:r>
              <a:rPr lang="en-US" dirty="0" smtClean="0"/>
              <a:t>programs </a:t>
            </a:r>
            <a:r>
              <a:rPr lang="en-US" dirty="0"/>
              <a:t>organized within or outside the school environment which NTC approves as being relevant to the teaching profession and meeting prescribed standards.</a:t>
            </a:r>
          </a:p>
        </p:txBody>
      </p:sp>
    </p:spTree>
    <p:extLst>
      <p:ext uri="{BB962C8B-B14F-4D97-AF65-F5344CB8AC3E}">
        <p14:creationId xmlns:p14="http://schemas.microsoft.com/office/powerpoint/2010/main" val="2046911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RATIONALE FOR INTRODUCING PD ACTIVITIES </a:t>
            </a:r>
            <a:endParaRPr lang="en-US" dirty="0"/>
          </a:p>
        </p:txBody>
      </p:sp>
      <p:sp>
        <p:nvSpPr>
          <p:cNvPr id="3" name="Content Placeholder 2"/>
          <p:cNvSpPr>
            <a:spLocks noGrp="1"/>
          </p:cNvSpPr>
          <p:nvPr>
            <p:ph idx="1"/>
          </p:nvPr>
        </p:nvSpPr>
        <p:spPr/>
        <p:txBody>
          <a:bodyPr/>
          <a:lstStyle/>
          <a:p>
            <a:r>
              <a:rPr lang="en-US" dirty="0" smtClean="0"/>
              <a:t>To </a:t>
            </a:r>
            <a:r>
              <a:rPr lang="en-US" dirty="0"/>
              <a:t>provide guidance for teachers to continue to improve their competencies to maintain the integrity of the teaching profession and improve their professional status</a:t>
            </a:r>
            <a:r>
              <a:rPr lang="en-US" dirty="0" smtClean="0"/>
              <a:t>.</a:t>
            </a:r>
          </a:p>
          <a:p>
            <a:r>
              <a:rPr lang="en-US" dirty="0"/>
              <a:t>It is envisaged that going through the listed accredited PD activities would help maintain and enhance the knowledge, skills, attitudes and experiences gained after the initial </a:t>
            </a:r>
            <a:r>
              <a:rPr lang="en-US" dirty="0" smtClean="0"/>
              <a:t>training of teachers.</a:t>
            </a:r>
          </a:p>
          <a:p>
            <a:r>
              <a:rPr lang="en-US" dirty="0"/>
              <a:t>It is essential for teachers as professionals to preserve their professional integrity by updating their knowledge and skills to keep them abreast of contemporary issues and approaches in education.</a:t>
            </a:r>
          </a:p>
        </p:txBody>
      </p:sp>
    </p:spTree>
    <p:extLst>
      <p:ext uri="{BB962C8B-B14F-4D97-AF65-F5344CB8AC3E}">
        <p14:creationId xmlns:p14="http://schemas.microsoft.com/office/powerpoint/2010/main" val="1269515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Continuous Professional Development (CPD)</a:t>
            </a:r>
            <a:endParaRPr lang="en-US" b="1" dirty="0"/>
          </a:p>
        </p:txBody>
      </p:sp>
      <p:sp>
        <p:nvSpPr>
          <p:cNvPr id="3" name="Content Placeholder 2"/>
          <p:cNvSpPr>
            <a:spLocks noGrp="1"/>
          </p:cNvSpPr>
          <p:nvPr>
            <p:ph idx="1"/>
          </p:nvPr>
        </p:nvSpPr>
        <p:spPr/>
        <p:txBody>
          <a:bodyPr/>
          <a:lstStyle/>
          <a:p>
            <a:pPr marL="0" indent="0">
              <a:buNone/>
            </a:pPr>
            <a:r>
              <a:rPr lang="en-US" dirty="0" smtClean="0"/>
              <a:t>Knowledge is constantly evolving, new discoveries are made everyday that challenge our convictions, what we know, and how we do things</a:t>
            </a:r>
          </a:p>
          <a:p>
            <a:pPr marL="0" indent="0">
              <a:buNone/>
            </a:pPr>
            <a:endParaRPr lang="en-US" dirty="0"/>
          </a:p>
          <a:p>
            <a:r>
              <a:rPr lang="en-US" dirty="0"/>
              <a:t>Atomic theory</a:t>
            </a:r>
          </a:p>
          <a:p>
            <a:r>
              <a:rPr lang="en-US" dirty="0"/>
              <a:t>Solar systems</a:t>
            </a:r>
          </a:p>
          <a:p>
            <a:r>
              <a:rPr lang="en-US" dirty="0"/>
              <a:t>Rotation and revolution</a:t>
            </a:r>
          </a:p>
          <a:p>
            <a:r>
              <a:rPr lang="en-US" dirty="0"/>
              <a:t>Geocentricism and </a:t>
            </a:r>
            <a:r>
              <a:rPr lang="en-US" dirty="0" err="1"/>
              <a:t>heliocentricism</a:t>
            </a:r>
            <a:r>
              <a:rPr lang="en-US" dirty="0"/>
              <a:t> </a:t>
            </a:r>
          </a:p>
          <a:p>
            <a:r>
              <a:rPr lang="en-US" dirty="0"/>
              <a:t>ICT migration</a:t>
            </a:r>
          </a:p>
          <a:p>
            <a:r>
              <a:rPr lang="en-US" dirty="0"/>
              <a:t>Issues of gender &amp; sex </a:t>
            </a:r>
          </a:p>
          <a:p>
            <a:endParaRPr lang="en-US" dirty="0"/>
          </a:p>
        </p:txBody>
      </p:sp>
    </p:spTree>
    <p:extLst>
      <p:ext uri="{BB962C8B-B14F-4D97-AF65-F5344CB8AC3E}">
        <p14:creationId xmlns:p14="http://schemas.microsoft.com/office/powerpoint/2010/main" val="2261114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why we need CPD</a:t>
            </a:r>
            <a:endParaRPr lang="en-US" dirty="0"/>
          </a:p>
        </p:txBody>
      </p:sp>
      <p:sp>
        <p:nvSpPr>
          <p:cNvPr id="3" name="Content Placeholder 2"/>
          <p:cNvSpPr>
            <a:spLocks noGrp="1"/>
          </p:cNvSpPr>
          <p:nvPr>
            <p:ph idx="1"/>
          </p:nvPr>
        </p:nvSpPr>
        <p:spPr>
          <a:xfrm>
            <a:off x="646111" y="1328248"/>
            <a:ext cx="11073821" cy="4195481"/>
          </a:xfrm>
        </p:spPr>
        <p:txBody>
          <a:bodyPr/>
          <a:lstStyle/>
          <a:p>
            <a:pPr marL="0" indent="0">
              <a:buNone/>
            </a:pPr>
            <a:r>
              <a:rPr lang="en-US" dirty="0" smtClean="0"/>
              <a:t>													Planets in the solar system</a:t>
            </a:r>
            <a:endParaRPr lang="en-US" dirty="0"/>
          </a:p>
        </p:txBody>
      </p:sp>
      <p:pic>
        <p:nvPicPr>
          <p:cNvPr id="4" name="Picture 3"/>
          <p:cNvPicPr>
            <a:picLocks noChangeAspect="1"/>
          </p:cNvPicPr>
          <p:nvPr/>
        </p:nvPicPr>
        <p:blipFill>
          <a:blip r:embed="rId2"/>
          <a:stretch>
            <a:fillRect/>
          </a:stretch>
        </p:blipFill>
        <p:spPr>
          <a:xfrm>
            <a:off x="351349" y="1744594"/>
            <a:ext cx="5883705" cy="2827532"/>
          </a:xfrm>
          <a:prstGeom prst="rect">
            <a:avLst/>
          </a:prstGeom>
        </p:spPr>
      </p:pic>
      <p:pic>
        <p:nvPicPr>
          <p:cNvPr id="5" name="Picture 4"/>
          <p:cNvPicPr>
            <a:picLocks noChangeAspect="1"/>
          </p:cNvPicPr>
          <p:nvPr/>
        </p:nvPicPr>
        <p:blipFill>
          <a:blip r:embed="rId3"/>
          <a:stretch>
            <a:fillRect/>
          </a:stretch>
        </p:blipFill>
        <p:spPr>
          <a:xfrm>
            <a:off x="5940291" y="3570954"/>
            <a:ext cx="6251709" cy="2634010"/>
          </a:xfrm>
          <a:prstGeom prst="rect">
            <a:avLst/>
          </a:prstGeom>
        </p:spPr>
      </p:pic>
      <p:sp>
        <p:nvSpPr>
          <p:cNvPr id="6" name="TextBox 5"/>
          <p:cNvSpPr txBox="1"/>
          <p:nvPr/>
        </p:nvSpPr>
        <p:spPr>
          <a:xfrm>
            <a:off x="324479" y="4665306"/>
            <a:ext cx="4794902" cy="646331"/>
          </a:xfrm>
          <a:prstGeom prst="rect">
            <a:avLst/>
          </a:prstGeom>
          <a:noFill/>
        </p:spPr>
        <p:txBody>
          <a:bodyPr wrap="none" rtlCol="0">
            <a:spAutoFit/>
          </a:bodyPr>
          <a:lstStyle/>
          <a:p>
            <a:r>
              <a:rPr lang="en-US" dirty="0" smtClean="0"/>
              <a:t>Nine (9) recognized </a:t>
            </a:r>
            <a:r>
              <a:rPr lang="en-US" dirty="0"/>
              <a:t>planets </a:t>
            </a:r>
            <a:r>
              <a:rPr lang="en-US" dirty="0" smtClean="0"/>
              <a:t>before 2006</a:t>
            </a:r>
            <a:r>
              <a:rPr lang="en-US" dirty="0"/>
              <a:t>, </a:t>
            </a:r>
            <a:endParaRPr lang="en-US" dirty="0" smtClean="0"/>
          </a:p>
          <a:p>
            <a:r>
              <a:rPr lang="en-US" dirty="0" smtClean="0"/>
              <a:t>includes </a:t>
            </a:r>
            <a:r>
              <a:rPr lang="en-US" dirty="0"/>
              <a:t>Pluto </a:t>
            </a:r>
          </a:p>
        </p:txBody>
      </p:sp>
      <p:sp>
        <p:nvSpPr>
          <p:cNvPr id="7" name="TextBox 6"/>
          <p:cNvSpPr txBox="1"/>
          <p:nvPr/>
        </p:nvSpPr>
        <p:spPr>
          <a:xfrm>
            <a:off x="7627434" y="6204964"/>
            <a:ext cx="3980985" cy="646331"/>
          </a:xfrm>
          <a:prstGeom prst="rect">
            <a:avLst/>
          </a:prstGeom>
          <a:noFill/>
        </p:spPr>
        <p:txBody>
          <a:bodyPr wrap="square" rtlCol="0">
            <a:spAutoFit/>
          </a:bodyPr>
          <a:lstStyle/>
          <a:p>
            <a:r>
              <a:rPr lang="en-US" dirty="0" smtClean="0"/>
              <a:t>Eight (8) recognized planets after 2006, excludes Pluto </a:t>
            </a:r>
            <a:endParaRPr lang="en-US" dirty="0"/>
          </a:p>
        </p:txBody>
      </p:sp>
    </p:spTree>
    <p:extLst>
      <p:ext uri="{BB962C8B-B14F-4D97-AF65-F5344CB8AC3E}">
        <p14:creationId xmlns:p14="http://schemas.microsoft.com/office/powerpoint/2010/main" val="3109231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t>THE IN-SERVICE TEACHER AND THE NTC</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400036216"/>
              </p:ext>
            </p:extLst>
          </p:nvPr>
        </p:nvGraphicFramePr>
        <p:xfrm>
          <a:off x="838200" y="214348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058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204" y="0"/>
            <a:ext cx="10460504" cy="1400530"/>
          </a:xfrm>
        </p:spPr>
        <p:txBody>
          <a:bodyPr/>
          <a:lstStyle/>
          <a:p>
            <a:r>
              <a:rPr lang="en-US" b="1" dirty="0"/>
              <a:t>WHAT IS EXPECTED OF THE IN-SERVICE </a:t>
            </a:r>
            <a:r>
              <a:rPr lang="en-US" b="1" dirty="0" smtClean="0"/>
              <a:t>TEACHER?</a:t>
            </a:r>
            <a:endParaRPr lang="en-US" b="1" dirty="0"/>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354498670"/>
              </p:ext>
            </p:extLst>
          </p:nvPr>
        </p:nvGraphicFramePr>
        <p:xfrm>
          <a:off x="367145" y="1299153"/>
          <a:ext cx="11284527" cy="5337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5"/>
          <p:cNvSpPr txBox="1">
            <a:spLocks noChangeArrowheads="1"/>
          </p:cNvSpPr>
          <p:nvPr/>
        </p:nvSpPr>
        <p:spPr bwMode="auto">
          <a:xfrm>
            <a:off x="3656245" y="625326"/>
            <a:ext cx="9059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b="1" dirty="0"/>
              <a:t>Work within the confines of the NTS, Code of Ethics and Professional </a:t>
            </a:r>
            <a:endParaRPr lang="en-GB" altLang="en-US" sz="1800" b="1" dirty="0" smtClean="0"/>
          </a:p>
          <a:p>
            <a:pPr>
              <a:lnSpc>
                <a:spcPct val="100000"/>
              </a:lnSpc>
              <a:spcBef>
                <a:spcPct val="0"/>
              </a:spcBef>
              <a:buFontTx/>
              <a:buNone/>
            </a:pPr>
            <a:r>
              <a:rPr lang="en-GB" altLang="en-US" sz="1800" b="1" dirty="0" smtClean="0"/>
              <a:t>Practice </a:t>
            </a:r>
            <a:r>
              <a:rPr lang="en-GB" altLang="en-US" sz="1800" b="1" dirty="0"/>
              <a:t>and all the guidelines designed for teachers by the Council</a:t>
            </a:r>
          </a:p>
        </p:txBody>
      </p:sp>
    </p:spTree>
    <p:extLst>
      <p:ext uri="{BB962C8B-B14F-4D97-AF65-F5344CB8AC3E}">
        <p14:creationId xmlns:p14="http://schemas.microsoft.com/office/powerpoint/2010/main" val="4115109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4702</TotalTime>
  <Words>2234</Words>
  <Application>Microsoft Office PowerPoint</Application>
  <PresentationFormat>Widescreen</PresentationFormat>
  <Paragraphs>147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Wingdings 3</vt:lpstr>
      <vt:lpstr>Ion</vt:lpstr>
      <vt:lpstr>PART ONE: UNDERSTANDING CPD REQUIREMENTS  </vt:lpstr>
      <vt:lpstr>THE CPD FRAMEWORK </vt:lpstr>
      <vt:lpstr>THE CPD FRAMEWORK – WHAT IS IT?</vt:lpstr>
      <vt:lpstr>WHAT IS PROFESSIONAL DEVELOPMENT (PD)</vt:lpstr>
      <vt:lpstr>RATIONALE FOR INTRODUCING PD ACTIVITIES </vt:lpstr>
      <vt:lpstr>Why Continuous Professional Development (CPD)</vt:lpstr>
      <vt:lpstr>Example of why we need CPD</vt:lpstr>
      <vt:lpstr>THE IN-SERVICE TEACHER AND THE NTC</vt:lpstr>
      <vt:lpstr>WHAT IS EXPECTED OF THE IN-SERVICE TEACHER?</vt:lpstr>
      <vt:lpstr>ACTIVITIES THAT CONSTITUTE PD</vt:lpstr>
      <vt:lpstr>THUS, TYPICAL MODES OF PROFESSIONAL DEVELOPMENT ARE</vt:lpstr>
      <vt:lpstr>MEANS OF ATTAINING CPD</vt:lpstr>
      <vt:lpstr>CATEGORIES OF PD TRAINING/ PROGRAMS </vt:lpstr>
      <vt:lpstr>Rank/Duty Based Training</vt:lpstr>
      <vt:lpstr>Mandatory Training</vt:lpstr>
      <vt:lpstr>Recommended Training</vt:lpstr>
      <vt:lpstr>Suggested Minimum PD Points Required by Teachers on the Designated Ranks within the three (3) year Cycle </vt:lpstr>
      <vt:lpstr>CALCULATION OF PD CREDIT POINTS </vt:lpstr>
      <vt:lpstr>CALCULATION OF PD CREDIT POINTS (for each year)</vt:lpstr>
      <vt:lpstr>CALCULATION OF REQUIRED PD CREDIT POINTS (MINIMUM) cont’d</vt:lpstr>
      <vt:lpstr>CALCULATION OF REQUIRED PD CREDIT POINTS (MINIMUM) cont’d</vt:lpstr>
      <vt:lpstr>CALCULATION OF REQUIRED PD CREDIT POINTS (MINIMUM) cont’d</vt:lpstr>
      <vt:lpstr>CALCULATION OF REQUIRED PD CREDIT POINTS (MINIMUM) cont’d</vt:lpstr>
      <vt:lpstr>NATURE OF DELIVERY</vt:lpstr>
      <vt:lpstr>RELEVANCE OF POINT BASED SYSTEM </vt:lpstr>
      <vt:lpstr>APPEALS </vt:lpstr>
      <vt:lpstr>HOW TO SUBMIT PD INFORMATION</vt:lpstr>
      <vt:lpstr>UNIQUE CASES</vt:lpstr>
      <vt:lpstr>ROLE OF EMPLOYERS OF TEACHERS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CLEDOR EDUCATION</dc:creator>
  <cp:lastModifiedBy>CLEDOR EDUCATION</cp:lastModifiedBy>
  <cp:revision>120</cp:revision>
  <dcterms:created xsi:type="dcterms:W3CDTF">2021-09-08T13:28:15Z</dcterms:created>
  <dcterms:modified xsi:type="dcterms:W3CDTF">2021-09-13T14:43:02Z</dcterms:modified>
</cp:coreProperties>
</file>