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1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2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8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105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7584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131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91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89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51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31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476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037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20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4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21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87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A9A03-8C6F-41D0-960C-797DF8D2CF8F}" type="datetimeFigureOut">
              <a:rPr lang="en-GB" smtClean="0"/>
              <a:t>27/08/2022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A7A1CE-3DE8-468E-9D31-B0AE8A2647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31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sz="3200" u="sng" dirty="0" smtClean="0">
                <a:solidFill>
                  <a:schemeClr val="accent4"/>
                </a:solidFill>
                <a:latin typeface="Bernard MT Condensed" panose="02050806060905020404" pitchFamily="18" charset="0"/>
              </a:rPr>
              <a:t>PORTFOLIO RUBRICS FOR CLASSROOM TEACHERS.</a:t>
            </a:r>
            <a:br>
              <a:rPr lang="en-GB" sz="3200" u="sng" dirty="0" smtClean="0">
                <a:solidFill>
                  <a:schemeClr val="accent4"/>
                </a:solidFill>
                <a:latin typeface="Bernard MT Condensed" panose="02050806060905020404" pitchFamily="18" charset="0"/>
              </a:rPr>
            </a:br>
            <a:endParaRPr lang="en-GB" sz="3200" u="sng" dirty="0">
              <a:solidFill>
                <a:schemeClr val="accent4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589" y="70127"/>
            <a:ext cx="2917196" cy="278561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712011"/>
              </p:ext>
            </p:extLst>
          </p:nvPr>
        </p:nvGraphicFramePr>
        <p:xfrm>
          <a:off x="420130" y="3645242"/>
          <a:ext cx="9722490" cy="8535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498"/>
                <a:gridCol w="1960113"/>
                <a:gridCol w="1928883"/>
                <a:gridCol w="1944498"/>
                <a:gridCol w="1944498"/>
              </a:tblGrid>
              <a:tr h="381743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Bauhaus 93" panose="04030905020B02020C02" pitchFamily="82" charset="0"/>
                        </a:rPr>
                        <a:t>DIMENSION</a:t>
                      </a:r>
                      <a:endParaRPr lang="en-GB" sz="1800" dirty="0">
                        <a:latin typeface="Bauhaus 93" panose="04030905020B02020C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Bauhaus 93" panose="04030905020B02020C02" pitchFamily="82" charset="0"/>
                        </a:rPr>
                        <a:t>TARGET</a:t>
                      </a:r>
                      <a:endParaRPr lang="en-GB" sz="1800" dirty="0">
                        <a:latin typeface="Bauhaus 93" panose="04030905020B02020C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Bauhaus 93" panose="04030905020B02020C02" pitchFamily="82" charset="0"/>
                        </a:rPr>
                        <a:t>ACCEPTABLE</a:t>
                      </a:r>
                      <a:endParaRPr lang="en-GB" sz="1800" dirty="0">
                        <a:latin typeface="Bauhaus 93" panose="04030905020B02020C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Bauhaus 93" panose="04030905020B02020C02" pitchFamily="82" charset="0"/>
                        </a:rPr>
                        <a:t>UNACCEPTABLE</a:t>
                      </a:r>
                      <a:endParaRPr lang="en-GB" sz="1800" dirty="0">
                        <a:latin typeface="Bauhaus 93" panose="04030905020B02020C02" pitchFamily="8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Bauhaus 93" panose="04030905020B02020C02" pitchFamily="82" charset="0"/>
                        </a:rPr>
                        <a:t>NOT RATED</a:t>
                      </a:r>
                      <a:endParaRPr lang="en-GB" sz="1800" dirty="0">
                        <a:latin typeface="Bauhaus 93" panose="04030905020B02020C02" pitchFamily="82" charset="0"/>
                      </a:endParaRPr>
                    </a:p>
                  </a:txBody>
                  <a:tcPr/>
                </a:tc>
              </a:tr>
              <a:tr h="537497"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u="none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EVIDENCE   OF</a:t>
                      </a:r>
                      <a:endParaRPr lang="en-GB" sz="1600" b="1" u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none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ATTENDANCE </a:t>
                      </a:r>
                      <a:r>
                        <a:rPr lang="en-GB" sz="1600" b="1" u="none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600" b="1" u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none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    WORK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u="none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</a:tr>
              <a:tr h="1895385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ATTENDANCE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75% or more of total hours of teaching per assessment period confirmed through a letter by the head of the school or HOD.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65% or more of total hours of teaching per assessment period confirmed through a letter by the head of the school or HOD.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50% or more of total hours of teaching per assessment period confirmed through a letter by the head of the school or HOD.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50% or more of total hours of teaching per assessment period confirmed through a letter by the head of the school or HOD.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743">
                <a:tc>
                  <a:txBody>
                    <a:bodyPr/>
                    <a:lstStyle/>
                    <a:p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PERSONAL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TEACHING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PHILOSOPHY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990126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GOALS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Goals are specific to the context of the teaching subjects.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Goals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 related to the teaching subjects but stated broadly.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Goals are unfocused or incomplete.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Goals are stated so broad that they could not apply to any teaching subject.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66907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TEACHING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TECHNIQUE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Connect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learning activities to subject areas and professional learning goals and are well developed.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Usually connects learning activities to learning goals , although the connection is sometimes not well developed. 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activities barely connects to learning goals.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activities does not connect to learning goals.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21699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CREATIVE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PEDAGOGIES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Creative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pedagogies (</a:t>
                      </a:r>
                      <a:r>
                        <a:rPr lang="en-GB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play based learning , discovery learning ) stated and description activities suggest engagement of learners that ensure </a:t>
                      </a:r>
                      <a:r>
                        <a:rPr lang="en-GB" sz="16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Universal Design for Learning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Creative pedagogies stated but the description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activities does not ensure </a:t>
                      </a:r>
                      <a:r>
                        <a:rPr lang="en-GB" sz="1600" b="1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Universal Design for Learning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Creative pedagogies and activities stated but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described.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creative pedagogies and activities stated.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98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935830"/>
              </p:ext>
            </p:extLst>
          </p:nvPr>
        </p:nvGraphicFramePr>
        <p:xfrm>
          <a:off x="1" y="231650"/>
          <a:ext cx="10160000" cy="13365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  <a:gridCol w="2032000"/>
              </a:tblGrid>
              <a:tr h="77724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PRACTICES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Incorporates</a:t>
                      </a:r>
                      <a:r>
                        <a:rPr lang="en-GB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descriptions of specific former and informer assessments that ensures inclusivity (</a:t>
                      </a:r>
                      <a:r>
                        <a:rPr lang="en-GB" sz="16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GB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Pencil &amp; paper test , portfolio</a:t>
                      </a:r>
                      <a:endParaRPr lang="en-GB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Incorporates</a:t>
                      </a:r>
                      <a:r>
                        <a:rPr lang="en-GB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descriptions of specific assessments but does not cater for inclusivity.</a:t>
                      </a:r>
                      <a:endParaRPr lang="en-GB" sz="16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assessments are stated activities broadly 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specifically describe any assessment.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 smtClean="0"/>
                        <a:t>PLAN</a:t>
                      </a:r>
                      <a:endParaRPr lang="en-GB" sz="16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PERFORMANCE INDICATORS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Specific,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measurable performance indicators are identified and aligned with learning indicators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measurable performance indicators are identified and aligned with learning indicators.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performance indicators are identified but are not measurable nor aligned to learning indicators.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performance indicators are not identified 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RESOURCE PLANNING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 stated with detailed description of usage.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 stated but lack detailed description of usage.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resources stated but lack description of usage.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Resources not stated. 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SEQUENCING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PRESENTATION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Sequence of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activities, procedures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transitions are clear and logical.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Sequence of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activities, procedures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transitions are some how clear.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Sequence of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activities, procedures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transitions are not clear.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Sequence of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 presented.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TIMING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Achievable duration is allotted to only three(3) components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 plan.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Achievable duration is allotted to only two(2) components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 plan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Achievable duration is allotted to only one(1) components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 plan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duration is allotted to  components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 plan.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AWARENESS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LEARNERS’ ENTRY BEHAVIOUR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awareness of learners’ different entry behaviour and indicate supportive measures for improving learners’ competences.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awareness of learners’ different entry behaviour but does not indicate supportive measures for improving learners’ competences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 insufficient awareness of learners’ entry behaviour.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demonstrate awareness of learners’ entry behaviour.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7724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TEACHING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METHODOLOGY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teaching methods and strategies representing different teaching goals within the learning environments which conform to the descriptions in the statement of philosophy.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teaching methods and strategies representing one teaching goal within the learning environments which conform to the descriptions in the statement of philosophy.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teaching methods and strategies with no examples representing similar teaching goals within the learning environment.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nothing on teaching methods and strategies with no examples representing similar teaching goals within the learning environment.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369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58214"/>
              </p:ext>
            </p:extLst>
          </p:nvPr>
        </p:nvGraphicFramePr>
        <p:xfrm>
          <a:off x="0" y="317498"/>
          <a:ext cx="10160000" cy="132137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  <a:gridCol w="2032000"/>
              </a:tblGrid>
              <a:tr h="846138"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ASSESSING LEARNER’S LEARNING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 multiple means of formal and informal assessment (</a:t>
                      </a:r>
                      <a:r>
                        <a:rPr lang="en-GB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Paper and pencil test , portfolios, journals) representing different learning goals and learning environments which are evidence of the implementation of statement of teacher’s teaching philosophy.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Presents examples of assessments representing different learning goals and learning environment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s, although the examples are sometimes similar in learning goals or environment applied and these do not conform to description in the statement of philosophy.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Examples of assessment are generally similar in learning goals or environment applied but do not support development of any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core skills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Provides no example of assessment.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6138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KNOWLEDGE OF CONTENT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knowledge in the four (4) </a:t>
                      </a:r>
                      <a:r>
                        <a:rPr lang="en-GB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integrates all in the learning plan.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knowledge in the four (4) </a:t>
                      </a:r>
                      <a:r>
                        <a:rPr lang="en-GB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but integrates only 3 in the learning plan.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knowledge in the four (4) </a:t>
                      </a:r>
                      <a:r>
                        <a:rPr lang="en-GB" sz="16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but does not integrates in the learning plan.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demonstrate advanced knowledge in the 4 </a:t>
                      </a:r>
                      <a:r>
                        <a:rPr lang="en-GB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Rs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84613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REFLECTIVE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TEACHING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IDENTIFY AREA FOR IMPROVEMENT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 of improvements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identified are specific and clear.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 of improvements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identified  though general but clear.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 of improvements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identified  are general but not clear.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Area of improvements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identified do not have any bearing on teacher’s professional practices.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846138"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IMPLEMENTATION</a:t>
                      </a:r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ASSESSMENT</a:t>
                      </a:r>
                    </a:p>
                    <a:p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STRATEGIES</a:t>
                      </a:r>
                    </a:p>
                    <a:p>
                      <a:endParaRPr lang="en-GB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ALIGNMENT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ASSESSMENT WITH INDICATORS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 aligned with performance/learning indicators.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 some what aligned with performance/learning indicators.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 not aligned with performance/learning indicators.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Assessments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are not identified.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846138"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FORMATIVE ASSESSMENT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includes multiple means of formative assessment(assessment for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learning , Assessment As learning) and feedback.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includes appropriate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formative assessment(assessment for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learning , Assessment As learning) and feedback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does not  include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 contain appropriate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means of formative assessment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feedback.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plan does not contain any activity for formative assessment.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6138"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SUMMATIVE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ASSESSMENT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includes multiple means of summative assessment(assessment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learning) and feedback.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includes appropriate summative assessment(assessment of learning) and feedback.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 plan does not include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 contain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appropriate summative assessment(assessment of learning) and feedback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plan does not contain any activity for summative assessment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17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311660"/>
              </p:ext>
            </p:extLst>
          </p:nvPr>
        </p:nvGraphicFramePr>
        <p:xfrm>
          <a:off x="0" y="2"/>
          <a:ext cx="10160000" cy="13719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  <a:gridCol w="2032000"/>
              </a:tblGrid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SAMPLES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LEARNERS’ WORK MARKED AND GRADED.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Fifteen(15)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samples of learners’ work marked and graded. Showing comments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Ten(10)  samples of learners’ work marked and graded. Showing comments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Five(5)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samples of learners’ work marked and graded. Showing comments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 than five(5) samples of learners’ work marked and graded. Showing comments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IDENTIFICATION</a:t>
                      </a: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ACTION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STRATEGIES AND</a:t>
                      </a: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RESEARCH )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INTERVENTION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 OF IDENTIFICATION AND INTERVENTION PROCESSES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Describe clearly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how the learning needs of a learner have been identified and addressed through action research.(500 WORDS)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Describe clearly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how the learning needs of a learner have been identified with proposed interventions without  resorting to action research (400 WORDS).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Describe clearly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how the learning needs of a learner have been identified but does not describe how they were addressed through action research.(300 WORDS.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not describe how the learning needs of a learner are identified.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REPORT ON CORE COMPETENCIES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at least one core competence adequately describing the various methods used to support learners to develop the core competence with date quoted.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the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core competence  that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identifies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methods but does not used adequately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describe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how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they were used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developing competency.</a:t>
                      </a:r>
                    </a:p>
                    <a:p>
                      <a:endParaRPr lang="en-GB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at least one core competence with methods mentioned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but does not describe how they were used in</a:t>
                      </a: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developing the core competencies 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does not identify any method used to support the development of learners’ core competencies.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COLLABORATION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write-up in 400 words indicating evidence of more than two(2) two collaboration with colleagues.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write-up in 400 words indicating evidence of at least two(2) two collaboration with colleagues.</a:t>
                      </a: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write-up in 400 words indicating evidence to collaborate with colleagues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but does not provide evidence of participation.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evidence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collaboration with other colleagues demonstrated.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FORMAL MEETINGS WITH HEAD OF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SCHOOLS &amp; HODs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meeting with HOS/HODs indicating nine(9)meetings through out the assessment period.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meeting with HOS/HODs indicating six(6)meetings through out the assessment period.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meeting with HOS/HODs indicating three(3)meetings through out the assessment period.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report has been provided.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RECORDS OF TRAINING ATTENDED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six(6)or more varied trainings attended.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Documentations on four(4) or more varied trainings attended but are not varied.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Documentation on three(3) or more trainings attended.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training documented in the log book.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TECHNOLOGY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 of five(5)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 more regular use of appropriate technology within learning environment to support learning provided.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 of three(3)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use of appropriate technology within learning environment to support learning provided.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 of use of at least one (1)appropriate technology indicated.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evidence of technology used.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12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607380"/>
              </p:ext>
            </p:extLst>
          </p:nvPr>
        </p:nvGraphicFramePr>
        <p:xfrm>
          <a:off x="0" y="1"/>
          <a:ext cx="10160000" cy="8598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  <a:gridCol w="2032000"/>
                <a:gridCol w="2032000"/>
              </a:tblGrid>
              <a:tr h="1114124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REPORT ON COMPETENCIES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FROM THE HOS/HODs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on at least three (3) competencies used in the lessons and those that needed support to be used in subsequent lessons.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on at least two (2) competencies used in the lessons and those that needed support to be used in subsequent lessons.</a:t>
                      </a:r>
                    </a:p>
                    <a:p>
                      <a:endParaRPr lang="en-GB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on at least one (1) competencies used in the lessons and those that needed support to be used in subsequent lessons.</a:t>
                      </a:r>
                    </a:p>
                    <a:p>
                      <a:endParaRPr lang="en-GB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report was provided.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1114124"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EVIDENCE</a:t>
                      </a:r>
                      <a:r>
                        <a:rPr lang="en-GB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PARTICIPATING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CO-CURRICULAR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ACTIVITIES</a:t>
                      </a:r>
                    </a:p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14124">
                <a:tc>
                  <a:txBody>
                    <a:bodyPr/>
                    <a:lstStyle/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CO-CURRICULAR ACTIVITIES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brief report covering at least five (5) co-curricular activities was attached.</a:t>
                      </a:r>
                      <a:endParaRPr lang="en-GB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brief report covering at least three (3) co-curricular activities was attached.</a:t>
                      </a:r>
                    </a:p>
                    <a:p>
                      <a:endParaRPr lang="en-GB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brief report covering at least one (1) co-curricular activities was attached.</a:t>
                      </a:r>
                    </a:p>
                    <a:p>
                      <a:endParaRPr lang="en-GB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report on co-curricular activities engaged in was attached.</a:t>
                      </a:r>
                      <a:endParaRPr lang="en-GB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1114124">
                <a:tc>
                  <a:txBody>
                    <a:bodyPr/>
                    <a:lstStyle/>
                    <a:p>
                      <a:pPr algn="ctr"/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QUALITY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OF LANGUAGE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USAGE.</a:t>
                      </a:r>
                      <a:endParaRPr lang="en-GB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14124">
                <a:tc>
                  <a:txBody>
                    <a:bodyPr/>
                    <a:lstStyle/>
                    <a:p>
                      <a:pPr algn="ctr"/>
                      <a:endParaRPr lang="en-GB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GB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</a:t>
                      </a:r>
                      <a:r>
                        <a:rPr lang="en-GB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LANGUAGE</a:t>
                      </a:r>
                    </a:p>
                    <a:p>
                      <a:pPr algn="ctr"/>
                      <a:r>
                        <a:rPr lang="en-GB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(GRAMMAR)</a:t>
                      </a:r>
                      <a:endParaRPr lang="en-GB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and records of teacher has proper grammar , spelling , punctuation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etc.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and records of teacher has few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misspellings or grammatical errors.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 and records of teacher has several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misspellings or grammatical errors and language used does not suite the age levels of learners.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Documents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records of teacher not available.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738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470533"/>
              </p:ext>
            </p:extLst>
          </p:nvPr>
        </p:nvGraphicFramePr>
        <p:xfrm>
          <a:off x="1" y="-1"/>
          <a:ext cx="10747715" cy="3505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9543"/>
                <a:gridCol w="2149543"/>
                <a:gridCol w="2149543"/>
                <a:gridCol w="2149543"/>
                <a:gridCol w="2149543"/>
              </a:tblGrid>
              <a:tr h="853440">
                <a:tc>
                  <a:txBody>
                    <a:bodyPr/>
                    <a:lstStyle/>
                    <a:p>
                      <a:endParaRPr lang="en-GB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 OF </a:t>
                      </a:r>
                    </a:p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REPORT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 TEACHER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53440">
                <a:tc>
                  <a:txBody>
                    <a:bodyPr/>
                    <a:lstStyle/>
                    <a:p>
                      <a:pPr algn="ctr"/>
                      <a:endParaRPr lang="en-GB" sz="1600" b="1" dirty="0" smtClean="0"/>
                    </a:p>
                    <a:p>
                      <a:pPr algn="ctr"/>
                      <a:endParaRPr lang="en-GB" sz="1600" b="1" dirty="0" smtClean="0"/>
                    </a:p>
                    <a:p>
                      <a:pPr algn="ctr"/>
                      <a:r>
                        <a:rPr lang="en-GB" sz="1600" b="1" dirty="0" smtClean="0"/>
                        <a:t>REPORT ON COMPETENCIES FROM HOS/HODs</a:t>
                      </a:r>
                      <a:endParaRPr lang="en-GB" sz="1600" b="1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showing very good conduct, performance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competencies exhibited by the teacher.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showing satisfactory conduct , performance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competencies exhibited by the teacher.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brief report showing unsatisfactory conduct , non-performance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in-competencies exhibited by the teacher.</a:t>
                      </a:r>
                      <a:endParaRPr lang="en-GB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report</a:t>
                      </a:r>
                      <a:r>
                        <a:rPr lang="en-GB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was provided.</a:t>
                      </a:r>
                      <a:endParaRPr lang="en-GB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</a:tr>
              <a:tr h="8534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7617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FOLIO RUBRICS FOR CLASSROOM TEACHERS" id="{385F1AC0-87A4-4F0F-9357-3D106AFA2FAA}" vid="{9517C536-CA9C-4059-9B7A-580EB4E7C2D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PORTFOLIO RUBRICS FOR CLASSROOM TEACHERS</Template>
  <TotalTime>2</TotalTime>
  <Words>1788</Words>
  <Application>Microsoft Office PowerPoint</Application>
  <PresentationFormat>Widescreen</PresentationFormat>
  <Paragraphs>240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Bauhaus 93</vt:lpstr>
      <vt:lpstr>Bernard MT Condensed</vt:lpstr>
      <vt:lpstr>Times New Roman</vt:lpstr>
      <vt:lpstr>Trebuchet MS</vt:lpstr>
      <vt:lpstr>Wingdings 3</vt:lpstr>
      <vt:lpstr>Facet</vt:lpstr>
      <vt:lpstr>PORTFOLIO RUBRICS FOR CLASSROOM TEACHERS.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PORTFOLIO RUBRICS FOR CLASSROOM TEACHERS. </dc:title>
  <dc:creator>Microsoft account</dc:creator>
  <cp:lastModifiedBy>Microsoft account</cp:lastModifiedBy>
  <cp:revision>1</cp:revision>
  <dcterms:created xsi:type="dcterms:W3CDTF">2022-08-27T23:36:17Z</dcterms:created>
  <dcterms:modified xsi:type="dcterms:W3CDTF">2022-08-27T23:38:44Z</dcterms:modified>
</cp:coreProperties>
</file>