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257" r:id="rId4"/>
    <p:sldId id="309" r:id="rId5"/>
    <p:sldId id="310" r:id="rId6"/>
    <p:sldId id="311" r:id="rId7"/>
    <p:sldId id="312" r:id="rId8"/>
    <p:sldId id="363" r:id="rId9"/>
    <p:sldId id="368" r:id="rId10"/>
    <p:sldId id="364" r:id="rId11"/>
    <p:sldId id="367" r:id="rId12"/>
    <p:sldId id="365" r:id="rId13"/>
    <p:sldId id="313"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16" r:id="rId28"/>
    <p:sldId id="369" r:id="rId29"/>
    <p:sldId id="317" r:id="rId30"/>
    <p:sldId id="330" r:id="rId31"/>
    <p:sldId id="331" r:id="rId32"/>
    <p:sldId id="355" r:id="rId33"/>
    <p:sldId id="356" r:id="rId34"/>
    <p:sldId id="357" r:id="rId35"/>
    <p:sldId id="358" r:id="rId36"/>
    <p:sldId id="359" r:id="rId37"/>
    <p:sldId id="360" r:id="rId38"/>
    <p:sldId id="361" r:id="rId39"/>
    <p:sldId id="319" r:id="rId40"/>
    <p:sldId id="269" r:id="rId41"/>
    <p:sldId id="303" r:id="rId42"/>
    <p:sldId id="288" r:id="rId43"/>
    <p:sldId id="289" r:id="rId44"/>
    <p:sldId id="320" r:id="rId45"/>
    <p:sldId id="290" r:id="rId46"/>
    <p:sldId id="291" r:id="rId47"/>
    <p:sldId id="32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F088D3-154A-417B-995F-55E2EADF0B1C}"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140618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F088D3-154A-417B-995F-55E2EADF0B1C}"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88730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F088D3-154A-417B-995F-55E2EADF0B1C}"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102984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F088D3-154A-417B-995F-55E2EADF0B1C}"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216709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F088D3-154A-417B-995F-55E2EADF0B1C}"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118591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F088D3-154A-417B-995F-55E2EADF0B1C}"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249986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F088D3-154A-417B-995F-55E2EADF0B1C}" type="datetimeFigureOut">
              <a:rPr lang="en-GB" smtClean="0"/>
              <a:t>02/10/2022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197262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F088D3-154A-417B-995F-55E2EADF0B1C}" type="datetimeFigureOut">
              <a:rPr lang="en-GB" smtClean="0"/>
              <a:t>02/10/2022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224229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088D3-154A-417B-995F-55E2EADF0B1C}" type="datetimeFigureOut">
              <a:rPr lang="en-GB" smtClean="0"/>
              <a:t>02/10/2022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61389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F088D3-154A-417B-995F-55E2EADF0B1C}"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157830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F088D3-154A-417B-995F-55E2EADF0B1C}"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7596D-6896-4B4C-AC1F-0C942ECCD631}" type="slidenum">
              <a:rPr lang="en-GB" smtClean="0"/>
              <a:t>‹#›</a:t>
            </a:fld>
            <a:endParaRPr lang="en-GB"/>
          </a:p>
        </p:txBody>
      </p:sp>
    </p:spTree>
    <p:extLst>
      <p:ext uri="{BB962C8B-B14F-4D97-AF65-F5344CB8AC3E}">
        <p14:creationId xmlns:p14="http://schemas.microsoft.com/office/powerpoint/2010/main" val="115445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088D3-154A-417B-995F-55E2EADF0B1C}" type="datetimeFigureOut">
              <a:rPr lang="en-GB" smtClean="0"/>
              <a:t>02/10/2022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7596D-6896-4B4C-AC1F-0C942ECCD631}" type="slidenum">
              <a:rPr lang="en-GB" smtClean="0"/>
              <a:t>‹#›</a:t>
            </a:fld>
            <a:endParaRPr lang="en-GB"/>
          </a:p>
        </p:txBody>
      </p:sp>
    </p:spTree>
    <p:extLst>
      <p:ext uri="{BB962C8B-B14F-4D97-AF65-F5344CB8AC3E}">
        <p14:creationId xmlns:p14="http://schemas.microsoft.com/office/powerpoint/2010/main" val="157952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00809"/>
            <a:ext cx="8496944" cy="1899642"/>
          </a:xfrm>
        </p:spPr>
        <p:txBody>
          <a:bodyPr>
            <a:normAutofit fontScale="90000"/>
          </a:bodyPr>
          <a:lstStyle/>
          <a:p>
            <a:r>
              <a:rPr lang="en-GB" b="1" dirty="0"/>
              <a:t>CPD FRAMEWORK, TEACHER LICENSING AND POINT BUILDING SYSTEM</a:t>
            </a:r>
          </a:p>
        </p:txBody>
      </p:sp>
      <p:sp>
        <p:nvSpPr>
          <p:cNvPr id="3" name="Subtitle 2"/>
          <p:cNvSpPr>
            <a:spLocks noGrp="1"/>
          </p:cNvSpPr>
          <p:nvPr>
            <p:ph type="subTitle" idx="1"/>
          </p:nvPr>
        </p:nvSpPr>
        <p:spPr/>
        <p:txBody>
          <a:bodyPr>
            <a:normAutofit fontScale="70000" lnSpcReduction="20000"/>
          </a:bodyPr>
          <a:lstStyle/>
          <a:p>
            <a:r>
              <a:rPr lang="en-GB" b="1" dirty="0"/>
              <a:t>Presenter</a:t>
            </a:r>
          </a:p>
          <a:p>
            <a:r>
              <a:rPr lang="en-GB" b="1" dirty="0"/>
              <a:t>G.M.OWUSU BOATENG</a:t>
            </a:r>
          </a:p>
          <a:p>
            <a:r>
              <a:rPr lang="en-GB" b="1" dirty="0"/>
              <a:t>NATIONAL ASSESSOR (NATIONAL TEACHING COUNCIL, LEAD CONSULTANT PENPOINT EDUCATION CONSULT</a:t>
            </a:r>
          </a:p>
          <a:p>
            <a:endParaRPr lang="en-GB" dirty="0"/>
          </a:p>
          <a:p>
            <a:endParaRPr lang="en-GB" dirty="0"/>
          </a:p>
        </p:txBody>
      </p:sp>
    </p:spTree>
    <p:extLst>
      <p:ext uri="{BB962C8B-B14F-4D97-AF65-F5344CB8AC3E}">
        <p14:creationId xmlns:p14="http://schemas.microsoft.com/office/powerpoint/2010/main" val="55384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GB" b="1" dirty="0"/>
              <a:t>Accessing Activities </a:t>
            </a:r>
          </a:p>
        </p:txBody>
      </p:sp>
      <p:sp>
        <p:nvSpPr>
          <p:cNvPr id="3" name="Content Placeholder 2"/>
          <p:cNvSpPr>
            <a:spLocks noGrp="1"/>
          </p:cNvSpPr>
          <p:nvPr>
            <p:ph idx="1"/>
          </p:nvPr>
        </p:nvSpPr>
        <p:spPr>
          <a:xfrm>
            <a:off x="457200" y="1268760"/>
            <a:ext cx="8435280" cy="5184576"/>
          </a:xfrm>
        </p:spPr>
        <p:txBody>
          <a:bodyPr>
            <a:normAutofit/>
          </a:bodyPr>
          <a:lstStyle/>
          <a:p>
            <a:r>
              <a:rPr lang="en-GB" b="1" dirty="0"/>
              <a:t>Supply Driven</a:t>
            </a:r>
          </a:p>
          <a:p>
            <a:r>
              <a:rPr lang="en-GB" dirty="0"/>
              <a:t>Development Partners and NGO’s working closely with the Ministry of Education are also certified to collaborate with District Education offices  </a:t>
            </a:r>
          </a:p>
          <a:p>
            <a:r>
              <a:rPr lang="en-GB" dirty="0"/>
              <a:t>NTC will collaborate with National School Inspectorate Authority (</a:t>
            </a:r>
            <a:r>
              <a:rPr lang="en-GB" dirty="0" err="1"/>
              <a:t>NaSIA</a:t>
            </a:r>
            <a:r>
              <a:rPr lang="en-GB" dirty="0"/>
              <a:t>) to monitor such trainings to ensure that standards are met. </a:t>
            </a:r>
          </a:p>
          <a:p>
            <a:endParaRPr lang="en-GB" dirty="0"/>
          </a:p>
        </p:txBody>
      </p:sp>
    </p:spTree>
    <p:extLst>
      <p:ext uri="{BB962C8B-B14F-4D97-AF65-F5344CB8AC3E}">
        <p14:creationId xmlns:p14="http://schemas.microsoft.com/office/powerpoint/2010/main" val="142302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936104"/>
          </a:xfrm>
        </p:spPr>
        <p:txBody>
          <a:bodyPr>
            <a:normAutofit/>
          </a:bodyPr>
          <a:lstStyle/>
          <a:p>
            <a:r>
              <a:rPr lang="en-GB" b="1" dirty="0">
                <a:solidFill>
                  <a:prstClr val="black"/>
                </a:solidFill>
              </a:rPr>
              <a:t>Accessing Activities </a:t>
            </a:r>
            <a:endParaRPr lang="en-US" dirty="0"/>
          </a:p>
        </p:txBody>
      </p:sp>
      <p:sp>
        <p:nvSpPr>
          <p:cNvPr id="3" name="Content Placeholder 2"/>
          <p:cNvSpPr>
            <a:spLocks noGrp="1"/>
          </p:cNvSpPr>
          <p:nvPr>
            <p:ph idx="1"/>
          </p:nvPr>
        </p:nvSpPr>
        <p:spPr>
          <a:xfrm>
            <a:off x="251520" y="1124744"/>
            <a:ext cx="8640960" cy="5544616"/>
          </a:xfrm>
        </p:spPr>
        <p:txBody>
          <a:bodyPr>
            <a:normAutofit/>
          </a:bodyPr>
          <a:lstStyle/>
          <a:p>
            <a:r>
              <a:rPr lang="en-US" b="1" dirty="0"/>
              <a:t>Demand Driven</a:t>
            </a:r>
          </a:p>
          <a:p>
            <a:pPr lvl="1"/>
            <a:r>
              <a:rPr lang="en-US" dirty="0"/>
              <a:t>Demand Driven </a:t>
            </a:r>
            <a:r>
              <a:rPr lang="en-US" dirty="0" err="1"/>
              <a:t>Programmes</a:t>
            </a:r>
            <a:r>
              <a:rPr lang="en-US" dirty="0"/>
              <a:t> are those organized by Certified Service Providers, which is being paid for . </a:t>
            </a:r>
          </a:p>
          <a:p>
            <a:r>
              <a:rPr lang="en-US" dirty="0"/>
              <a:t>Mandatory and Recommended </a:t>
            </a:r>
            <a:r>
              <a:rPr lang="en-US" dirty="0" err="1"/>
              <a:t>Programmes</a:t>
            </a:r>
            <a:endParaRPr lang="en-US" dirty="0"/>
          </a:p>
          <a:p>
            <a:pPr lvl="1"/>
            <a:r>
              <a:rPr lang="en-GB" sz="2600" dirty="0">
                <a:solidFill>
                  <a:prstClr val="black"/>
                </a:solidFill>
              </a:rPr>
              <a:t>Teachers who accept postings to NTC and GES’s defined deprived areas are given opportunities to access demand driven PD programme to be organised by GES in collaboration with the NTC without any payment except for transport and feeding.  </a:t>
            </a:r>
          </a:p>
          <a:p>
            <a:endParaRPr lang="en-US" dirty="0"/>
          </a:p>
        </p:txBody>
      </p:sp>
      <p:sp>
        <p:nvSpPr>
          <p:cNvPr id="5" name="Rectangle 1"/>
          <p:cNvSpPr>
            <a:spLocks noChangeArrowheads="1"/>
          </p:cNvSpPr>
          <p:nvPr/>
        </p:nvSpPr>
        <p:spPr bwMode="auto">
          <a:xfrm>
            <a:off x="1331640" y="4797152"/>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247571"/>
              </p:ext>
            </p:extLst>
          </p:nvPr>
        </p:nvGraphicFramePr>
        <p:xfrm>
          <a:off x="611560" y="5301208"/>
          <a:ext cx="8064896" cy="1421992"/>
        </p:xfrm>
        <a:graphic>
          <a:graphicData uri="http://schemas.openxmlformats.org/drawingml/2006/table">
            <a:tbl>
              <a:tblPr firstRow="1" firstCol="1" bandRow="1"/>
              <a:tblGrid>
                <a:gridCol w="1847732">
                  <a:extLst>
                    <a:ext uri="{9D8B030D-6E8A-4147-A177-3AD203B41FA5}">
                      <a16:colId xmlns:a16="http://schemas.microsoft.com/office/drawing/2014/main" val="20000"/>
                    </a:ext>
                  </a:extLst>
                </a:gridCol>
                <a:gridCol w="2459226">
                  <a:extLst>
                    <a:ext uri="{9D8B030D-6E8A-4147-A177-3AD203B41FA5}">
                      <a16:colId xmlns:a16="http://schemas.microsoft.com/office/drawing/2014/main" val="20001"/>
                    </a:ext>
                  </a:extLst>
                </a:gridCol>
                <a:gridCol w="1609193">
                  <a:extLst>
                    <a:ext uri="{9D8B030D-6E8A-4147-A177-3AD203B41FA5}">
                      <a16:colId xmlns:a16="http://schemas.microsoft.com/office/drawing/2014/main" val="20002"/>
                    </a:ext>
                  </a:extLst>
                </a:gridCol>
                <a:gridCol w="2148745">
                  <a:extLst>
                    <a:ext uri="{9D8B030D-6E8A-4147-A177-3AD203B41FA5}">
                      <a16:colId xmlns:a16="http://schemas.microsoft.com/office/drawing/2014/main" val="20003"/>
                    </a:ext>
                  </a:extLst>
                </a:gridCol>
              </a:tblGrid>
              <a:tr h="435511">
                <a:tc>
                  <a:txBody>
                    <a:bodyPr/>
                    <a:lstStyle/>
                    <a:p>
                      <a:pPr algn="ctr">
                        <a:lnSpc>
                          <a:spcPct val="115000"/>
                        </a:lnSpc>
                        <a:spcAft>
                          <a:spcPts val="0"/>
                        </a:spcAft>
                      </a:pPr>
                      <a:r>
                        <a:rPr lang="en-GB" sz="2400" b="1" dirty="0">
                          <a:effectLst/>
                          <a:latin typeface="Calibri"/>
                          <a:ea typeface="Calibri"/>
                          <a:cs typeface="Times New Roman"/>
                        </a:rPr>
                        <a:t>Tri/Semester</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a:effectLst/>
                          <a:latin typeface="Calibri"/>
                          <a:ea typeface="Calibri"/>
                          <a:cs typeface="Times New Roman"/>
                        </a:rPr>
                        <a:t>No. of Trainings</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a:effectLst/>
                          <a:latin typeface="Calibri"/>
                          <a:ea typeface="Calibri"/>
                          <a:cs typeface="Times New Roman"/>
                        </a:rPr>
                        <a:t>Per Year</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a:effectLst/>
                          <a:latin typeface="Calibri"/>
                          <a:ea typeface="Calibri"/>
                          <a:cs typeface="Times New Roman"/>
                        </a:rPr>
                        <a:t>Per PD Cycle</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083">
                <a:tc>
                  <a:txBody>
                    <a:bodyPr/>
                    <a:lstStyle/>
                    <a:p>
                      <a:pPr algn="ctr">
                        <a:lnSpc>
                          <a:spcPct val="115000"/>
                        </a:lnSpc>
                        <a:spcAft>
                          <a:spcPts val="0"/>
                        </a:spcAft>
                      </a:pPr>
                      <a:r>
                        <a:rPr lang="en-GB" sz="2400" dirty="0">
                          <a:effectLst/>
                          <a:latin typeface="Calibri"/>
                          <a:ea typeface="Calibri"/>
                          <a:cs typeface="Times New Roman"/>
                        </a:rPr>
                        <a:t>Term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558">
                <a:tc>
                  <a:txBody>
                    <a:bodyPr/>
                    <a:lstStyle/>
                    <a:p>
                      <a:pPr algn="ctr">
                        <a:lnSpc>
                          <a:spcPct val="115000"/>
                        </a:lnSpc>
                        <a:spcAft>
                          <a:spcPts val="0"/>
                        </a:spcAft>
                      </a:pPr>
                      <a:r>
                        <a:rPr lang="en-GB" sz="2400" dirty="0">
                          <a:effectLst/>
                          <a:latin typeface="Calibri"/>
                          <a:ea typeface="Calibri"/>
                          <a:cs typeface="Times New Roman"/>
                        </a:rPr>
                        <a:t>Semester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effectLst/>
                          <a:latin typeface="Calibri"/>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514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b="1" dirty="0"/>
              <a:t>Components of PD </a:t>
            </a:r>
            <a:r>
              <a:rPr lang="en-US" b="1" dirty="0" err="1"/>
              <a:t>Programmes</a:t>
            </a:r>
            <a:r>
              <a:rPr lang="en-US" b="1" dirty="0"/>
              <a:t> </a:t>
            </a:r>
          </a:p>
        </p:txBody>
      </p:sp>
      <p:sp>
        <p:nvSpPr>
          <p:cNvPr id="3" name="Content Placeholder 2"/>
          <p:cNvSpPr>
            <a:spLocks noGrp="1"/>
          </p:cNvSpPr>
          <p:nvPr>
            <p:ph idx="1"/>
          </p:nvPr>
        </p:nvSpPr>
        <p:spPr>
          <a:xfrm>
            <a:off x="467544" y="1268760"/>
            <a:ext cx="8229600" cy="4968552"/>
          </a:xfrm>
        </p:spPr>
        <p:txBody>
          <a:bodyPr>
            <a:normAutofit/>
          </a:bodyPr>
          <a:lstStyle/>
          <a:p>
            <a:r>
              <a:rPr lang="en-US" dirty="0"/>
              <a:t>The contents and credit points development are based on the needs of the teaching profession over a given period.</a:t>
            </a:r>
          </a:p>
          <a:p>
            <a:r>
              <a:rPr lang="en-US" dirty="0"/>
              <a:t>The annual approved PD </a:t>
            </a:r>
            <a:r>
              <a:rPr lang="en-US" dirty="0" err="1"/>
              <a:t>programmes</a:t>
            </a:r>
            <a:r>
              <a:rPr lang="en-US" dirty="0"/>
              <a:t> for registered teachers cover </a:t>
            </a:r>
          </a:p>
          <a:p>
            <a:pPr lvl="1"/>
            <a:r>
              <a:rPr lang="en-US" dirty="0"/>
              <a:t>conferences </a:t>
            </a:r>
          </a:p>
          <a:p>
            <a:pPr lvl="1"/>
            <a:r>
              <a:rPr lang="en-US" dirty="0"/>
              <a:t>workshops and seminars </a:t>
            </a:r>
          </a:p>
          <a:p>
            <a:pPr lvl="1"/>
            <a:r>
              <a:rPr lang="en-US" dirty="0"/>
              <a:t>training on curricular knowledge, SBI, CBI and DBI</a:t>
            </a:r>
          </a:p>
          <a:p>
            <a:endParaRPr lang="en-US" dirty="0"/>
          </a:p>
        </p:txBody>
      </p:sp>
    </p:spTree>
    <p:extLst>
      <p:ext uri="{BB962C8B-B14F-4D97-AF65-F5344CB8AC3E}">
        <p14:creationId xmlns:p14="http://schemas.microsoft.com/office/powerpoint/2010/main" val="250317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a:t>Grouping of PD Activities</a:t>
            </a:r>
          </a:p>
        </p:txBody>
      </p:sp>
      <p:sp>
        <p:nvSpPr>
          <p:cNvPr id="3" name="Content Placeholder 2"/>
          <p:cNvSpPr>
            <a:spLocks noGrp="1"/>
          </p:cNvSpPr>
          <p:nvPr>
            <p:ph idx="1"/>
          </p:nvPr>
        </p:nvSpPr>
        <p:spPr>
          <a:xfrm>
            <a:off x="323528" y="1268760"/>
            <a:ext cx="8568952" cy="5400600"/>
          </a:xfrm>
        </p:spPr>
        <p:txBody>
          <a:bodyPr>
            <a:normAutofit/>
          </a:bodyPr>
          <a:lstStyle/>
          <a:p>
            <a:r>
              <a:rPr lang="en-GB" dirty="0"/>
              <a:t>The training groups required to meet PD points at the various ranks have been identified as </a:t>
            </a:r>
          </a:p>
          <a:p>
            <a:pPr lvl="1"/>
            <a:r>
              <a:rPr lang="en-GB" dirty="0"/>
              <a:t>Mandatory</a:t>
            </a:r>
          </a:p>
          <a:p>
            <a:pPr lvl="1"/>
            <a:r>
              <a:rPr lang="en-GB" dirty="0"/>
              <a:t>Ranked Based </a:t>
            </a:r>
          </a:p>
          <a:p>
            <a:pPr lvl="1"/>
            <a:r>
              <a:rPr lang="en-GB" dirty="0"/>
              <a:t>Recommended. </a:t>
            </a:r>
          </a:p>
          <a:p>
            <a:r>
              <a:rPr lang="en-GB" dirty="0"/>
              <a:t>The latter is also grouped into categories based on the complex nature of the activities and level of involvement of the teacher. </a:t>
            </a:r>
          </a:p>
          <a:p>
            <a:r>
              <a:rPr lang="en-GB" dirty="0"/>
              <a:t>Teachers at specific ranks are to access activities from all the groups. </a:t>
            </a:r>
          </a:p>
          <a:p>
            <a:endParaRPr lang="en-GB" dirty="0"/>
          </a:p>
        </p:txBody>
      </p:sp>
    </p:spTree>
    <p:extLst>
      <p:ext uri="{BB962C8B-B14F-4D97-AF65-F5344CB8AC3E}">
        <p14:creationId xmlns:p14="http://schemas.microsoft.com/office/powerpoint/2010/main" val="219913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r>
              <a:rPr lang="en-US" sz="3600" b="1" dirty="0">
                <a:solidFill>
                  <a:prstClr val="black"/>
                </a:solidFill>
              </a:rPr>
              <a:t>Mandatory Courses for all In-Service Teachers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1584359"/>
              </p:ext>
            </p:extLst>
          </p:nvPr>
        </p:nvGraphicFramePr>
        <p:xfrm>
          <a:off x="457200" y="1124738"/>
          <a:ext cx="8229600" cy="5465038"/>
        </p:xfrm>
        <a:graphic>
          <a:graphicData uri="http://schemas.openxmlformats.org/drawingml/2006/table">
            <a:tbl>
              <a:tblPr firstRow="1" bandRow="1">
                <a:tableStyleId>{5C22544A-7EE6-4342-B048-85BDC9FD1C3A}</a:tableStyleId>
              </a:tblPr>
              <a:tblGrid>
                <a:gridCol w="802432">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gridCol w="1522512">
                  <a:extLst>
                    <a:ext uri="{9D8B030D-6E8A-4147-A177-3AD203B41FA5}">
                      <a16:colId xmlns:a16="http://schemas.microsoft.com/office/drawing/2014/main" val="20002"/>
                    </a:ext>
                  </a:extLst>
                </a:gridCol>
              </a:tblGrid>
              <a:tr h="576070">
                <a:tc>
                  <a:txBody>
                    <a:bodyPr/>
                    <a:lstStyle/>
                    <a:p>
                      <a:pPr marL="86995" marR="0" indent="-6350" algn="just">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S/N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gn="just">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Course Title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gn="just">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Course Code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7414">
                <a:tc>
                  <a:txBody>
                    <a:bodyPr/>
                    <a:lstStyle/>
                    <a:p>
                      <a:pPr marL="86995" marR="0" indent="-6350" algn="just">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National Polic</a:t>
                      </a:r>
                      <a:r>
                        <a:rPr lang="en-US" sz="1800">
                          <a:effectLst/>
                          <a:latin typeface="Times New Roman" panose="02020603050405020304" pitchFamily="18" charset="0"/>
                          <a:ea typeface="Times New Roman" panose="02020603050405020304" pitchFamily="18" charset="0"/>
                        </a:rPr>
                        <a:t>ies</a:t>
                      </a:r>
                      <a:r>
                        <a:rPr lang="en-GB" sz="1800">
                          <a:effectLst/>
                          <a:latin typeface="Times New Roman" panose="02020603050405020304" pitchFamily="18" charset="0"/>
                          <a:ea typeface="Times New Roman" panose="02020603050405020304" pitchFamily="18" charset="0"/>
                        </a:rPr>
                        <a:t> on Education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MC</a:t>
                      </a:r>
                      <a:r>
                        <a:rPr lang="en-GB" sz="1800" baseline="-25000">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History of Education in Ghana</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MC2</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Teacher Education in Ghana: Past, Present and Future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MC3</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Sociology of Education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MC4</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Professionalization of Teaching in Ghana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MC5</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Citizenship Education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MC6</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7</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Education Law (Act</a:t>
                      </a:r>
                      <a:r>
                        <a:rPr lang="en-US" sz="1800" dirty="0">
                          <a:effectLst/>
                          <a:latin typeface="Times New Roman" panose="02020603050405020304" pitchFamily="18" charset="0"/>
                          <a:ea typeface="Times New Roman" panose="02020603050405020304" pitchFamily="18" charset="0"/>
                        </a:rPr>
                        <a:t>s</a:t>
                      </a:r>
                      <a:r>
                        <a:rPr lang="en-GB"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MC7</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8</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Educational Psychology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MC8</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9</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Guidance and Counselling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MC9</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Curriculum Development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a:effectLst/>
                          <a:latin typeface="Times New Roman" panose="02020603050405020304" pitchFamily="18" charset="0"/>
                          <a:ea typeface="Times New Roman" panose="02020603050405020304" pitchFamily="18" charset="0"/>
                        </a:rPr>
                        <a:t>MC10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11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dirty="0">
                          <a:effectLst/>
                          <a:latin typeface="Times New Roman" panose="02020603050405020304" pitchFamily="18" charset="0"/>
                          <a:ea typeface="Times New Roman" panose="02020603050405020304" pitchFamily="18" charset="0"/>
                        </a:rPr>
                        <a:t>Instructional Methods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MC11</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407414">
                <a:tc>
                  <a:txBody>
                    <a:bodyPr/>
                    <a:lstStyle/>
                    <a:p>
                      <a:pPr marL="86995" marR="0" indent="-6350" algn="just">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12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800">
                          <a:effectLst/>
                          <a:latin typeface="Times New Roman" panose="02020603050405020304" pitchFamily="18" charset="0"/>
                          <a:ea typeface="Times New Roman" panose="02020603050405020304" pitchFamily="18" charset="0"/>
                        </a:rPr>
                        <a:t>Information and Communication Technology</a:t>
                      </a:r>
                      <a:r>
                        <a:rPr lang="en-US" sz="1800">
                          <a:effectLst/>
                          <a:latin typeface="Times New Roman" panose="02020603050405020304" pitchFamily="18" charset="0"/>
                          <a:ea typeface="Times New Roman" panose="02020603050405020304" pitchFamily="18" charset="0"/>
                        </a:rPr>
                        <a:t> in Education</a:t>
                      </a:r>
                    </a:p>
                  </a:txBody>
                  <a:tcPr marL="68580" marR="68580" marT="0" marB="0"/>
                </a:tc>
                <a:tc>
                  <a:txBody>
                    <a:bodyPr/>
                    <a:lstStyle/>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MC12</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7271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prstClr val="black"/>
                </a:solidFill>
              </a:rPr>
              <a:t>Mandatory Courses for all In-Service Teachers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0476070"/>
              </p:ext>
            </p:extLst>
          </p:nvPr>
        </p:nvGraphicFramePr>
        <p:xfrm>
          <a:off x="457200" y="1196749"/>
          <a:ext cx="8435280" cy="5518613"/>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504059">
                <a:tc>
                  <a:txBody>
                    <a:bodyPr/>
                    <a:lstStyle/>
                    <a:p>
                      <a:pPr marL="86995" marR="0" indent="-6350" algn="just">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S/N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gn="just">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Course Title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gn="just">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Course Code</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3104">
                <a:tc>
                  <a:txBody>
                    <a:bodyPr/>
                    <a:lstStyle/>
                    <a:p>
                      <a:pPr marL="86995" marR="0" indent="-6350" algn="just">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13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Instructional Communication, Language and Communication Skills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14</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Classroom Based Assessment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15</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Action Research and Reflective Practice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MC15</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16</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Educational Leadership and Management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MC16</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17</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Professional Ethics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MC17</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36455">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18</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Education of Persons with Special Needs/Inclusive Education/Gender Equity and Social Inclusion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MC18</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19</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Subject Content and Methodology (e.g., challenging topics)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MC19</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20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Micro Teaching/Teaching Practicum/mentoring practices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MC20</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33104">
                <a:tc>
                  <a:txBody>
                    <a:bodyPr/>
                    <a:lstStyle/>
                    <a:p>
                      <a:pPr marL="86995" marR="0" indent="-6350" algn="just">
                        <a:lnSpc>
                          <a:spcPct val="149000"/>
                        </a:lnSpc>
                        <a:spcBef>
                          <a:spcPts val="0"/>
                        </a:spcBef>
                        <a:spcAft>
                          <a:spcPts val="10"/>
                        </a:spcAft>
                      </a:pPr>
                      <a:r>
                        <a:rPr lang="en-GB" sz="1600">
                          <a:effectLst/>
                          <a:latin typeface="Times New Roman" panose="02020603050405020304" pitchFamily="18" charset="0"/>
                          <a:ea typeface="Times New Roman" panose="02020603050405020304" pitchFamily="18" charset="0"/>
                        </a:rPr>
                        <a:t>21</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86995" marR="0" indent="-6350">
                        <a:lnSpc>
                          <a:spcPct val="149000"/>
                        </a:lnSpc>
                        <a:spcBef>
                          <a:spcPts val="0"/>
                        </a:spcBef>
                        <a:spcAft>
                          <a:spcPts val="10"/>
                        </a:spcAft>
                      </a:pPr>
                      <a:r>
                        <a:rPr lang="en-GB" sz="1600" dirty="0">
                          <a:effectLst/>
                          <a:latin typeface="Times New Roman" panose="02020603050405020304" pitchFamily="18" charset="0"/>
                          <a:ea typeface="Times New Roman" panose="02020603050405020304" pitchFamily="18" charset="0"/>
                        </a:rPr>
                        <a:t>Social Dialogue.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Times New Roman" panose="02020603050405020304" pitchFamily="18" charset="0"/>
                          <a:ea typeface="Times New Roman" panose="02020603050405020304" pitchFamily="18" charset="0"/>
                        </a:rPr>
                        <a:t>MC21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33104">
                <a:tc>
                  <a:txBody>
                    <a:bodyPr/>
                    <a:lstStyle/>
                    <a:p>
                      <a:pPr marL="86995" marR="0" indent="-6350" algn="just">
                        <a:lnSpc>
                          <a:spcPct val="149000"/>
                        </a:lnSpc>
                        <a:spcBef>
                          <a:spcPts val="0"/>
                        </a:spcBef>
                        <a:spcAft>
                          <a:spcPts val="10"/>
                        </a:spcAft>
                      </a:pPr>
                      <a:r>
                        <a:rPr lang="en-US" sz="1600">
                          <a:effectLst/>
                          <a:latin typeface="Times New Roman" panose="02020603050405020304" pitchFamily="18" charset="0"/>
                          <a:ea typeface="Times New Roman" panose="02020603050405020304" pitchFamily="18" charset="0"/>
                        </a:rPr>
                        <a:t>22</a:t>
                      </a:r>
                    </a:p>
                  </a:txBody>
                  <a:tcPr marL="68580" marR="68580" marT="0" marB="0"/>
                </a:tc>
                <a:tc>
                  <a:txBody>
                    <a:bodyPr/>
                    <a:lstStyle/>
                    <a:p>
                      <a:pPr marL="86995" marR="0" indent="-6350">
                        <a:lnSpc>
                          <a:spcPct val="149000"/>
                        </a:lnSpc>
                        <a:spcBef>
                          <a:spcPts val="0"/>
                        </a:spcBef>
                        <a:spcAft>
                          <a:spcPts val="10"/>
                        </a:spcAft>
                      </a:pPr>
                      <a:r>
                        <a:rPr lang="en-US" sz="1600" dirty="0">
                          <a:effectLst/>
                          <a:latin typeface="Times New Roman" panose="02020603050405020304" pitchFamily="18" charset="0"/>
                          <a:ea typeface="Times New Roman" panose="02020603050405020304" pitchFamily="18" charset="0"/>
                        </a:rPr>
                        <a:t>Quality Assurance in Education</a:t>
                      </a:r>
                    </a:p>
                  </a:txBody>
                  <a:tcPr marL="68580" marR="68580" marT="0" marB="0"/>
                </a:tc>
                <a:tc>
                  <a:txBody>
                    <a:bodyPr/>
                    <a:lstStyle/>
                    <a:p>
                      <a:pPr marL="0" marR="0">
                        <a:spcBef>
                          <a:spcPts val="0"/>
                        </a:spcBef>
                        <a:spcAft>
                          <a:spcPts val="0"/>
                        </a:spcAft>
                      </a:pPr>
                      <a:r>
                        <a:rPr lang="en-GB" sz="1600" dirty="0">
                          <a:effectLst/>
                          <a:latin typeface="Times New Roman" panose="02020603050405020304" pitchFamily="18" charset="0"/>
                          <a:ea typeface="Times New Roman" panose="02020603050405020304" pitchFamily="18" charset="0"/>
                        </a:rPr>
                        <a:t>MC22</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33104">
                <a:tc>
                  <a:txBody>
                    <a:bodyPr/>
                    <a:lstStyle/>
                    <a:p>
                      <a:pPr marL="86995" marR="0" indent="-6350" algn="just">
                        <a:lnSpc>
                          <a:spcPct val="149000"/>
                        </a:lnSpc>
                        <a:spcBef>
                          <a:spcPts val="0"/>
                        </a:spcBef>
                        <a:spcAft>
                          <a:spcPts val="10"/>
                        </a:spcAft>
                      </a:pPr>
                      <a:r>
                        <a:rPr lang="en-US" sz="1600" dirty="0">
                          <a:effectLst/>
                          <a:latin typeface="Times New Roman" panose="02020603050405020304" pitchFamily="18" charset="0"/>
                          <a:ea typeface="Times New Roman" panose="02020603050405020304" pitchFamily="18" charset="0"/>
                        </a:rPr>
                        <a:t>23</a:t>
                      </a:r>
                    </a:p>
                  </a:txBody>
                  <a:tcPr marL="68580" marR="68580" marT="0" marB="0"/>
                </a:tc>
                <a:tc>
                  <a:txBody>
                    <a:bodyPr/>
                    <a:lstStyle/>
                    <a:p>
                      <a:pPr marL="86995" marR="0" indent="-6350">
                        <a:lnSpc>
                          <a:spcPct val="149000"/>
                        </a:lnSpc>
                        <a:spcBef>
                          <a:spcPts val="0"/>
                        </a:spcBef>
                        <a:spcAft>
                          <a:spcPts val="10"/>
                        </a:spcAft>
                      </a:pPr>
                      <a:r>
                        <a:rPr lang="en-US" sz="1600" dirty="0">
                          <a:effectLst/>
                          <a:latin typeface="Times New Roman" panose="02020603050405020304" pitchFamily="18" charset="0"/>
                          <a:ea typeface="Times New Roman" panose="02020603050405020304" pitchFamily="18" charset="0"/>
                        </a:rPr>
                        <a:t>Classroom Management</a:t>
                      </a:r>
                    </a:p>
                  </a:txBody>
                  <a:tcPr marL="68580" marR="68580" marT="0" marB="0"/>
                </a:tc>
                <a:tc>
                  <a:txBody>
                    <a:bodyPr/>
                    <a:lstStyle/>
                    <a:p>
                      <a:pPr marL="0" marR="0">
                        <a:spcBef>
                          <a:spcPts val="0"/>
                        </a:spcBef>
                        <a:spcAft>
                          <a:spcPts val="0"/>
                        </a:spcAft>
                      </a:pPr>
                      <a:r>
                        <a:rPr lang="en-GB" sz="12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6673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Autofit/>
          </a:bodyPr>
          <a:lstStyle/>
          <a:p>
            <a:r>
              <a:rPr lang="en-US" sz="3600" b="1" dirty="0"/>
              <a:t>In-Service Teachers’ Rank Based Training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59402"/>
              </p:ext>
            </p:extLst>
          </p:nvPr>
        </p:nvGraphicFramePr>
        <p:xfrm>
          <a:off x="457200" y="1600200"/>
          <a:ext cx="8229600" cy="4781126"/>
        </p:xfrm>
        <a:graphic>
          <a:graphicData uri="http://schemas.openxmlformats.org/drawingml/2006/table">
            <a:tbl>
              <a:tblPr firstRow="1" bandRow="1">
                <a:tableStyleId>{5C22544A-7EE6-4342-B048-85BDC9FD1C3A}</a:tableStyleId>
              </a:tblPr>
              <a:tblGrid>
                <a:gridCol w="1810544">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1522512">
                  <a:extLst>
                    <a:ext uri="{9D8B030D-6E8A-4147-A177-3AD203B41FA5}">
                      <a16:colId xmlns:a16="http://schemas.microsoft.com/office/drawing/2014/main" val="20002"/>
                    </a:ext>
                  </a:extLst>
                </a:gridCol>
              </a:tblGrid>
              <a:tr h="683018">
                <a:tc>
                  <a:txBody>
                    <a:bodyPr/>
                    <a:lstStyle/>
                    <a:p>
                      <a:pPr marL="254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Rank</a:t>
                      </a:r>
                      <a:endParaRPr lang="en-US" sz="2000" dirty="0">
                        <a:effectLst/>
                        <a:latin typeface="Times New Roman" panose="02020603050405020304" pitchFamily="18" charset="0"/>
                        <a:ea typeface="Times New Roman" panose="02020603050405020304" pitchFamily="18" charset="0"/>
                      </a:endParaRPr>
                    </a:p>
                  </a:txBody>
                  <a:tcPr marL="30480" marR="73025" marT="3175" marB="0" anchor="ct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 Course</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Code</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683018">
                <a:tc rowSpan="6">
                  <a:txBody>
                    <a:bodyPr/>
                    <a:lstStyle/>
                    <a:p>
                      <a:pPr marL="254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Newly Qualified Teacher</a:t>
                      </a:r>
                      <a:endParaRPr lang="en-US" sz="2000" dirty="0">
                        <a:effectLst/>
                        <a:latin typeface="Times New Roman" panose="02020603050405020304" pitchFamily="18" charset="0"/>
                        <a:ea typeface="Times New Roman" panose="02020603050405020304" pitchFamily="18" charset="0"/>
                      </a:endParaRPr>
                    </a:p>
                  </a:txBody>
                  <a:tcPr marL="30480" marR="73025" marT="3175" marB="0" anchor="ctr"/>
                </a:tc>
                <a:tc>
                  <a:txBody>
                    <a:bodyPr/>
                    <a:lstStyle/>
                    <a:p>
                      <a:pPr marL="0" marR="0" algn="just">
                        <a:lnSpc>
                          <a:spcPct val="107000"/>
                        </a:lnSpc>
                        <a:spcBef>
                          <a:spcPts val="0"/>
                        </a:spcBef>
                        <a:spcAft>
                          <a:spcPts val="0"/>
                        </a:spcAft>
                      </a:pPr>
                      <a:r>
                        <a:rPr lang="en-GB" sz="2000" kern="100">
                          <a:effectLst/>
                          <a:latin typeface="Times New Roman" panose="02020603050405020304" pitchFamily="18" charset="0"/>
                          <a:ea typeface="Arial" panose="020B0604020202020204" pitchFamily="34" charset="0"/>
                        </a:rPr>
                        <a:t>1. Induction Training</a:t>
                      </a:r>
                      <a:endParaRPr lang="en-US" sz="200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a:effectLst/>
                          <a:latin typeface="Times New Roman" panose="02020603050405020304" pitchFamily="18" charset="0"/>
                          <a:ea typeface="Arial" panose="020B0604020202020204" pitchFamily="34" charset="0"/>
                        </a:rPr>
                        <a:t>NQT01</a:t>
                      </a:r>
                      <a:endParaRPr lang="en-US" sz="20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1"/>
                  </a:ext>
                </a:extLst>
              </a:tr>
              <a:tr h="683018">
                <a:tc vMerge="1">
                  <a:txBody>
                    <a:bodyPr/>
                    <a:lstStyle/>
                    <a:p>
                      <a:endParaRPr lang="en-US"/>
                    </a:p>
                  </a:txBody>
                  <a:tcP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2. Orientation by SISO or DEO</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a:effectLst/>
                          <a:latin typeface="Times New Roman" panose="02020603050405020304" pitchFamily="18" charset="0"/>
                          <a:ea typeface="Arial" panose="020B0604020202020204" pitchFamily="34" charset="0"/>
                        </a:rPr>
                        <a:t>NQT02</a:t>
                      </a:r>
                      <a:endParaRPr lang="en-US" sz="20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2"/>
                  </a:ext>
                </a:extLst>
              </a:tr>
              <a:tr h="683018">
                <a:tc vMerge="1">
                  <a:txBody>
                    <a:bodyPr/>
                    <a:lstStyle/>
                    <a:p>
                      <a:endParaRPr lang="en-US"/>
                    </a:p>
                  </a:txBody>
                  <a:tcP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3. Orientation by Head of School or </a:t>
                      </a:r>
                      <a:r>
                        <a:rPr lang="en-GB" sz="2000" kern="100" dirty="0" err="1">
                          <a:effectLst/>
                          <a:latin typeface="Times New Roman" panose="02020603050405020304" pitchFamily="18" charset="0"/>
                          <a:ea typeface="Arial" panose="020B0604020202020204" pitchFamily="34" charset="0"/>
                        </a:rPr>
                        <a:t>HoD</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a:effectLst/>
                          <a:latin typeface="Times New Roman" panose="02020603050405020304" pitchFamily="18" charset="0"/>
                          <a:ea typeface="Arial" panose="020B0604020202020204" pitchFamily="34" charset="0"/>
                        </a:rPr>
                        <a:t>NQT03</a:t>
                      </a:r>
                      <a:endParaRPr lang="en-US" sz="20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3"/>
                  </a:ext>
                </a:extLst>
              </a:tr>
              <a:tr h="683018">
                <a:tc vMerge="1">
                  <a:txBody>
                    <a:bodyPr/>
                    <a:lstStyle/>
                    <a:p>
                      <a:endParaRPr lang="en-US"/>
                    </a:p>
                  </a:txBody>
                  <a:tcP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4. School Based INSET (SBI)</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a:effectLst/>
                          <a:latin typeface="Times New Roman" panose="02020603050405020304" pitchFamily="18" charset="0"/>
                          <a:ea typeface="Arial" panose="020B0604020202020204" pitchFamily="34" charset="0"/>
                        </a:rPr>
                        <a:t>NQT04</a:t>
                      </a:r>
                      <a:endParaRPr lang="en-US" sz="20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4"/>
                  </a:ext>
                </a:extLst>
              </a:tr>
              <a:tr h="683018">
                <a:tc vMerge="1">
                  <a:txBody>
                    <a:bodyPr/>
                    <a:lstStyle/>
                    <a:p>
                      <a:endParaRPr lang="en-US"/>
                    </a:p>
                  </a:txBody>
                  <a:tcP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5. Orientation by Mentor </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a:effectLst/>
                          <a:latin typeface="Times New Roman" panose="02020603050405020304" pitchFamily="18" charset="0"/>
                          <a:ea typeface="Arial" panose="020B0604020202020204" pitchFamily="34" charset="0"/>
                        </a:rPr>
                        <a:t>NQT05</a:t>
                      </a:r>
                      <a:endParaRPr lang="en-US" sz="20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5"/>
                  </a:ext>
                </a:extLst>
              </a:tr>
              <a:tr h="683018">
                <a:tc vMerge="1">
                  <a:txBody>
                    <a:bodyPr/>
                    <a:lstStyle/>
                    <a:p>
                      <a:endParaRPr lang="en-US"/>
                    </a:p>
                  </a:txBody>
                  <a:tcP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6. Any Other relevant Trainings</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NQT20</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998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Autofit/>
          </a:bodyPr>
          <a:lstStyle/>
          <a:p>
            <a:r>
              <a:rPr lang="en-US" sz="3600" b="1" dirty="0">
                <a:solidFill>
                  <a:prstClr val="black"/>
                </a:solidFill>
              </a:rPr>
              <a:t>In-Service Teachers’ Rank Based Training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6107275"/>
              </p:ext>
            </p:extLst>
          </p:nvPr>
        </p:nvGraphicFramePr>
        <p:xfrm>
          <a:off x="251521" y="1340769"/>
          <a:ext cx="8568951" cy="5173828"/>
        </p:xfrm>
        <a:graphic>
          <a:graphicData uri="http://schemas.openxmlformats.org/drawingml/2006/table">
            <a:tbl>
              <a:tblPr firstRow="1" bandRow="1">
                <a:tableStyleId>{5C22544A-7EE6-4342-B048-85BDC9FD1C3A}</a:tableStyleId>
              </a:tblPr>
              <a:tblGrid>
                <a:gridCol w="879432">
                  <a:extLst>
                    <a:ext uri="{9D8B030D-6E8A-4147-A177-3AD203B41FA5}">
                      <a16:colId xmlns:a16="http://schemas.microsoft.com/office/drawing/2014/main" val="20000"/>
                    </a:ext>
                  </a:extLst>
                </a:gridCol>
                <a:gridCol w="6666070">
                  <a:extLst>
                    <a:ext uri="{9D8B030D-6E8A-4147-A177-3AD203B41FA5}">
                      <a16:colId xmlns:a16="http://schemas.microsoft.com/office/drawing/2014/main" val="20001"/>
                    </a:ext>
                  </a:extLst>
                </a:gridCol>
                <a:gridCol w="1023449">
                  <a:extLst>
                    <a:ext uri="{9D8B030D-6E8A-4147-A177-3AD203B41FA5}">
                      <a16:colId xmlns:a16="http://schemas.microsoft.com/office/drawing/2014/main" val="20002"/>
                    </a:ext>
                  </a:extLst>
                </a:gridCol>
              </a:tblGrid>
              <a:tr h="627754">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539319">
                <a:tc rowSpan="9">
                  <a:txBody>
                    <a:bodyPr/>
                    <a:lstStyle/>
                    <a:p>
                      <a:pPr marL="2540" marR="0" algn="just">
                        <a:lnSpc>
                          <a:spcPct val="107000"/>
                        </a:lnSpc>
                        <a:spcBef>
                          <a:spcPts val="0"/>
                        </a:spcBef>
                        <a:spcAft>
                          <a:spcPts val="0"/>
                        </a:spcAft>
                      </a:pPr>
                      <a:r>
                        <a:rPr lang="en-GB" sz="1800" kern="100" dirty="0">
                          <a:effectLst/>
                          <a:latin typeface="+mn-lt"/>
                          <a:ea typeface="Arial" panose="020B0604020202020204" pitchFamily="34" charset="0"/>
                        </a:rPr>
                        <a:t>Rank 1</a:t>
                      </a:r>
                      <a:endParaRPr lang="en-US" sz="1800" dirty="0">
                        <a:effectLst/>
                        <a:latin typeface="+mn-lt"/>
                        <a:ea typeface="Times New Roman" panose="02020603050405020304" pitchFamily="18" charset="0"/>
                      </a:endParaRPr>
                    </a:p>
                  </a:txBody>
                  <a:tcPr marL="30480" marR="73025" marT="3175" marB="0" anchor="ctr"/>
                </a:tc>
                <a:tc>
                  <a:txBody>
                    <a:bodyPr/>
                    <a:lstStyle/>
                    <a:p>
                      <a:pPr marL="0" lvl="0" indent="0" algn="just">
                        <a:lnSpc>
                          <a:spcPct val="150000"/>
                        </a:lnSpc>
                        <a:buFont typeface="+mj-lt"/>
                        <a:buNone/>
                      </a:pPr>
                      <a:r>
                        <a:rPr lang="en-GB" sz="1800" dirty="0">
                          <a:effectLst/>
                          <a:latin typeface="+mn-lt"/>
                        </a:rPr>
                        <a:t>Use of reflective logs in teaching</a:t>
                      </a:r>
                      <a:endParaRPr lang="en-US" sz="1800" dirty="0">
                        <a:effectLst/>
                        <a:latin typeface="+mn-lt"/>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R1-01</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1"/>
                  </a:ext>
                </a:extLst>
              </a:tr>
              <a:tr h="539319">
                <a:tc vMerge="1">
                  <a:txBody>
                    <a:bodyPr/>
                    <a:lstStyle/>
                    <a:p>
                      <a:endParaRPr lang="en-US"/>
                    </a:p>
                  </a:txBody>
                  <a:tcPr/>
                </a:tc>
                <a:tc>
                  <a:txBody>
                    <a:bodyPr/>
                    <a:lstStyle/>
                    <a:p>
                      <a:pPr marL="0" lvl="0" indent="0" algn="just">
                        <a:lnSpc>
                          <a:spcPct val="150000"/>
                        </a:lnSpc>
                        <a:buFont typeface="+mj-lt"/>
                        <a:buNone/>
                      </a:pPr>
                      <a:r>
                        <a:rPr lang="en-GB" sz="1800" dirty="0">
                          <a:effectLst/>
                          <a:latin typeface="+mn-lt"/>
                        </a:rPr>
                        <a:t>Motivation for self-directed study and needs</a:t>
                      </a:r>
                      <a:endParaRPr lang="en-US" sz="1800" dirty="0">
                        <a:effectLst/>
                        <a:latin typeface="+mn-lt"/>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R1-02</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2"/>
                  </a:ext>
                </a:extLst>
              </a:tr>
              <a:tr h="539319">
                <a:tc vMerge="1">
                  <a:txBody>
                    <a:bodyPr/>
                    <a:lstStyle/>
                    <a:p>
                      <a:endParaRPr lang="en-US"/>
                    </a:p>
                  </a:txBody>
                  <a:tcPr/>
                </a:tc>
                <a:tc>
                  <a:txBody>
                    <a:bodyPr/>
                    <a:lstStyle/>
                    <a:p>
                      <a:pPr marL="0" lvl="0" indent="0" algn="just">
                        <a:lnSpc>
                          <a:spcPct val="150000"/>
                        </a:lnSpc>
                        <a:buFont typeface="+mj-lt"/>
                        <a:buNone/>
                      </a:pPr>
                      <a:r>
                        <a:rPr lang="en-GB" sz="1800" dirty="0">
                          <a:effectLst/>
                          <a:latin typeface="+mn-lt"/>
                        </a:rPr>
                        <a:t>Assessment for professional planning and growth</a:t>
                      </a:r>
                      <a:endParaRPr lang="en-US" sz="1800" dirty="0">
                        <a:effectLst/>
                        <a:latin typeface="+mn-lt"/>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R1-03</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3"/>
                  </a:ext>
                </a:extLst>
              </a:tr>
              <a:tr h="740864">
                <a:tc vMerge="1">
                  <a:txBody>
                    <a:bodyPr/>
                    <a:lstStyle/>
                    <a:p>
                      <a:endParaRPr lang="en-US"/>
                    </a:p>
                  </a:txBody>
                  <a:tcPr/>
                </a:tc>
                <a:tc>
                  <a:txBody>
                    <a:bodyPr/>
                    <a:lstStyle/>
                    <a:p>
                      <a:pPr marL="0" lvl="0" indent="0" algn="just">
                        <a:lnSpc>
                          <a:spcPct val="150000"/>
                        </a:lnSpc>
                        <a:buFont typeface="+mj-lt"/>
                        <a:buNone/>
                      </a:pPr>
                      <a:r>
                        <a:rPr lang="en-GB" sz="1800" dirty="0">
                          <a:effectLst/>
                          <a:latin typeface="+mn-lt"/>
                          <a:ea typeface="Arial" panose="020B0604020202020204" pitchFamily="34" charset="0"/>
                        </a:rPr>
                        <a:t>Pedagogy (Basic): </a:t>
                      </a:r>
                      <a:r>
                        <a:rPr lang="en-GB" sz="1800" dirty="0">
                          <a:effectLst/>
                          <a:latin typeface="+mn-lt"/>
                        </a:rPr>
                        <a:t>Teaching and learning strategies-creative approaches, group work, questioning, talk for learning.</a:t>
                      </a:r>
                      <a:endParaRPr lang="en-US" sz="1800" dirty="0">
                        <a:effectLst/>
                        <a:latin typeface="+mn-lt"/>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R1-04</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4"/>
                  </a:ext>
                </a:extLst>
              </a:tr>
              <a:tr h="376003">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800" kern="100" dirty="0">
                          <a:effectLst/>
                          <a:latin typeface="+mn-lt"/>
                          <a:ea typeface="Arial" panose="020B0604020202020204" pitchFamily="34" charset="0"/>
                        </a:rPr>
                        <a:t>ICT (Basic)</a:t>
                      </a:r>
                      <a:r>
                        <a:rPr lang="en-GB" sz="1800" kern="100" dirty="0">
                          <a:effectLst/>
                          <a:latin typeface="+mn-lt"/>
                          <a:ea typeface="Times New Roman" panose="02020603050405020304" pitchFamily="18" charset="0"/>
                          <a:cs typeface="Calibri" panose="020F0502020204030204" pitchFamily="34" charset="0"/>
                        </a:rPr>
                        <a:t>.</a:t>
                      </a:r>
                      <a:endParaRPr lang="en-US" sz="1800" dirty="0">
                        <a:effectLst/>
                        <a:latin typeface="+mn-lt"/>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R1-05</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5"/>
                  </a:ext>
                </a:extLst>
              </a:tr>
              <a:tr h="539319">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kern="100" dirty="0">
                          <a:effectLst/>
                          <a:latin typeface="+mn-lt"/>
                          <a:ea typeface="Arial" panose="020B0604020202020204" pitchFamily="34" charset="0"/>
                        </a:rPr>
                        <a:t>School Based INSET (SBI)/Cluster-Based INSET (CBI) or Department-Based INSET (DBI)</a:t>
                      </a:r>
                      <a:endParaRPr lang="en-US" sz="1800" dirty="0">
                        <a:effectLst/>
                        <a:latin typeface="+mn-lt"/>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R1-06</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6"/>
                  </a:ext>
                </a:extLst>
              </a:tr>
              <a:tr h="397124">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kern="100" dirty="0">
                          <a:effectLst/>
                          <a:latin typeface="+mn-lt"/>
                          <a:ea typeface="Arial" panose="020B0604020202020204" pitchFamily="34" charset="0"/>
                        </a:rPr>
                        <a:t> </a:t>
                      </a:r>
                      <a:r>
                        <a:rPr lang="en-GB" sz="1800" kern="100" dirty="0">
                          <a:effectLst/>
                          <a:latin typeface="+mn-lt"/>
                          <a:ea typeface="Times New Roman" panose="02020603050405020304" pitchFamily="18" charset="0"/>
                          <a:cs typeface="Calibri" panose="020F0502020204030204" pitchFamily="34" charset="0"/>
                        </a:rPr>
                        <a:t>ICT integration in teaching and learning</a:t>
                      </a:r>
                      <a:endParaRPr lang="en-US" sz="1800" dirty="0">
                        <a:effectLst/>
                        <a:latin typeface="+mn-lt"/>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 </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7"/>
                  </a:ext>
                </a:extLst>
              </a:tr>
              <a:tr h="397124">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kern="100" dirty="0">
                          <a:effectLst/>
                          <a:latin typeface="+mn-lt"/>
                          <a:ea typeface="Arial" panose="020B0604020202020204" pitchFamily="34" charset="0"/>
                        </a:rPr>
                        <a:t> Subject Content Matter (Basic)</a:t>
                      </a:r>
                      <a:endParaRPr lang="en-US" sz="1800" dirty="0">
                        <a:effectLst/>
                        <a:latin typeface="+mn-lt"/>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mn-lt"/>
                          <a:ea typeface="Arial" panose="020B0604020202020204" pitchFamily="34" charset="0"/>
                        </a:rPr>
                        <a:t> </a:t>
                      </a:r>
                      <a:endParaRPr lang="en-US" sz="180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8"/>
                  </a:ext>
                </a:extLst>
              </a:tr>
              <a:tr h="397124">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kern="100" dirty="0">
                          <a:effectLst/>
                          <a:latin typeface="+mn-lt"/>
                          <a:ea typeface="Arial" panose="020B0604020202020204" pitchFamily="34" charset="0"/>
                        </a:rPr>
                        <a:t>Classroom Management (Basic)</a:t>
                      </a:r>
                      <a:endParaRPr lang="en-US" sz="1800" dirty="0">
                        <a:effectLst/>
                        <a:latin typeface="+mn-lt"/>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dirty="0">
                          <a:effectLst/>
                          <a:latin typeface="+mn-lt"/>
                          <a:ea typeface="Arial" panose="020B0604020202020204" pitchFamily="34" charset="0"/>
                        </a:rPr>
                        <a:t> </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59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363272" cy="864096"/>
          </a:xfrm>
        </p:spPr>
        <p:txBody>
          <a:bodyPr>
            <a:normAutofit/>
          </a:bodyPr>
          <a:lstStyle/>
          <a:p>
            <a:r>
              <a:rPr lang="en-US" sz="3600" b="1" dirty="0">
                <a:solidFill>
                  <a:prstClr val="black"/>
                </a:solidFill>
              </a:rPr>
              <a:t>In-Service Teachers’ Rank Based Training </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629857"/>
              </p:ext>
            </p:extLst>
          </p:nvPr>
        </p:nvGraphicFramePr>
        <p:xfrm>
          <a:off x="323529" y="980730"/>
          <a:ext cx="8363271" cy="5688630"/>
        </p:xfrm>
        <a:graphic>
          <a:graphicData uri="http://schemas.openxmlformats.org/drawingml/2006/table">
            <a:tbl>
              <a:tblPr firstRow="1" bandRow="1">
                <a:tableStyleId>{5C22544A-7EE6-4342-B048-85BDC9FD1C3A}</a:tableStyleId>
              </a:tblPr>
              <a:tblGrid>
                <a:gridCol w="1008111">
                  <a:extLst>
                    <a:ext uri="{9D8B030D-6E8A-4147-A177-3AD203B41FA5}">
                      <a16:colId xmlns:a16="http://schemas.microsoft.com/office/drawing/2014/main" val="20000"/>
                    </a:ext>
                  </a:extLst>
                </a:gridCol>
                <a:gridCol w="6100629">
                  <a:extLst>
                    <a:ext uri="{9D8B030D-6E8A-4147-A177-3AD203B41FA5}">
                      <a16:colId xmlns:a16="http://schemas.microsoft.com/office/drawing/2014/main" val="20001"/>
                    </a:ext>
                  </a:extLst>
                </a:gridCol>
                <a:gridCol w="1254531">
                  <a:extLst>
                    <a:ext uri="{9D8B030D-6E8A-4147-A177-3AD203B41FA5}">
                      <a16:colId xmlns:a16="http://schemas.microsoft.com/office/drawing/2014/main" val="20002"/>
                    </a:ext>
                  </a:extLst>
                </a:gridCol>
              </a:tblGrid>
              <a:tr h="568863">
                <a:tc>
                  <a:txBody>
                    <a:bodyPr/>
                    <a:lstStyle/>
                    <a:p>
                      <a:pPr marL="254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Rank</a:t>
                      </a:r>
                      <a:endParaRPr lang="en-US" sz="2000" dirty="0">
                        <a:effectLst/>
                        <a:latin typeface="Times New Roman" panose="02020603050405020304" pitchFamily="18" charset="0"/>
                        <a:ea typeface="Times New Roman" panose="02020603050405020304" pitchFamily="18" charset="0"/>
                      </a:endParaRPr>
                    </a:p>
                  </a:txBody>
                  <a:tcPr marL="30480" marR="73025" marT="3175" marB="0" anchor="ctr"/>
                </a:tc>
                <a:tc>
                  <a:txBody>
                    <a:bodyPr/>
                    <a:lstStyle/>
                    <a:p>
                      <a:pPr marL="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 Course</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8420" marR="0" algn="just">
                        <a:lnSpc>
                          <a:spcPct val="107000"/>
                        </a:lnSpc>
                        <a:spcBef>
                          <a:spcPts val="0"/>
                        </a:spcBef>
                        <a:spcAft>
                          <a:spcPts val="0"/>
                        </a:spcAft>
                      </a:pPr>
                      <a:r>
                        <a:rPr lang="en-GB" sz="2000" kern="100" dirty="0">
                          <a:effectLst/>
                          <a:latin typeface="Times New Roman" panose="02020603050405020304" pitchFamily="18" charset="0"/>
                          <a:ea typeface="Arial" panose="020B0604020202020204" pitchFamily="34" charset="0"/>
                        </a:rPr>
                        <a:t>Code</a:t>
                      </a:r>
                      <a:endParaRPr lang="en-US" sz="2000" dirty="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568863">
                <a:tc rowSpan="9">
                  <a:txBody>
                    <a:bodyPr/>
                    <a:lstStyle/>
                    <a:p>
                      <a:pPr marL="254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Rank 2</a:t>
                      </a:r>
                      <a:endParaRPr lang="en-US" sz="1800" dirty="0">
                        <a:effectLst/>
                        <a:latin typeface="Times New Roman" panose="02020603050405020304" pitchFamily="18" charset="0"/>
                        <a:ea typeface="Times New Roman" panose="02020603050405020304" pitchFamily="18" charset="0"/>
                      </a:endParaRPr>
                    </a:p>
                  </a:txBody>
                  <a:tcPr marL="30480" marR="73025" marT="3175" marB="0" anchor="ct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1. Orientation </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R2-01</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1"/>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2. Intensive Training on Social Dialogue</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R2-02</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2"/>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3. School Based INSET (SBI)</a:t>
                      </a:r>
                      <a:endParaRPr lang="en-US" sz="180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R2-03</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3"/>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4. Cluster-based INSET or Department-based INSET (CBI/DBI)</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R2-04</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4"/>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5. ICT (Standard)</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R2-05</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5"/>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6. Data Management (Basic)</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R2-06</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6"/>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7. Subject Content Matter (Standard)</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R2-07</a:t>
                      </a:r>
                      <a:endParaRPr lang="en-US" sz="180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7"/>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8. Classroom Management (Standard)</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R2-08</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8"/>
                  </a:ext>
                </a:extLst>
              </a:tr>
              <a:tr h="568863">
                <a:tc vMerge="1">
                  <a:txBody>
                    <a:bodyPr/>
                    <a:lstStyle/>
                    <a:p>
                      <a:endParaRPr lang="en-US"/>
                    </a:p>
                  </a:txBody>
                  <a:tcPr/>
                </a:tc>
                <a:tc>
                  <a:txBody>
                    <a:bodyPr/>
                    <a:lstStyle/>
                    <a:p>
                      <a:pPr marL="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9. Any Other relevant Trainings</a:t>
                      </a:r>
                      <a:endParaRPr lang="en-US" sz="1800">
                        <a:effectLst/>
                        <a:latin typeface="Times New Roman" panose="02020603050405020304" pitchFamily="18" charset="0"/>
                        <a:ea typeface="Times New Roman" panose="02020603050405020304" pitchFamily="18" charset="0"/>
                      </a:endParaRPr>
                    </a:p>
                  </a:txBody>
                  <a:tcPr marL="30480" marR="73025" marT="3175" marB="0"/>
                </a:tc>
                <a:tc>
                  <a:txBody>
                    <a:bodyPr/>
                    <a:lstStyle/>
                    <a:p>
                      <a:pPr marL="5588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R2-20</a:t>
                      </a:r>
                      <a:endParaRPr lang="en-US" sz="1800" dirty="0">
                        <a:effectLst/>
                        <a:latin typeface="Times New Roman" panose="02020603050405020304" pitchFamily="18" charset="0"/>
                        <a:ea typeface="Times New Roman" panose="02020603050405020304" pitchFamily="18" charset="0"/>
                      </a:endParaRPr>
                    </a:p>
                  </a:txBody>
                  <a:tcPr marL="30480" marR="73025" marT="3175"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8813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1008112"/>
          </a:xfrm>
        </p:spPr>
        <p:txBody>
          <a:bodyPr>
            <a:noAutofit/>
          </a:bodyPr>
          <a:lstStyle/>
          <a:p>
            <a:r>
              <a:rPr lang="en-US" sz="3600" b="1" dirty="0">
                <a:solidFill>
                  <a:prstClr val="black"/>
                </a:solidFill>
              </a:rPr>
              <a:t>In-Service Teachers’ Rank Based Training </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225104"/>
              </p:ext>
            </p:extLst>
          </p:nvPr>
        </p:nvGraphicFramePr>
        <p:xfrm>
          <a:off x="323527" y="1234186"/>
          <a:ext cx="8579297" cy="5369327"/>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20000"/>
                    </a:ext>
                  </a:extLst>
                </a:gridCol>
                <a:gridCol w="6245280">
                  <a:extLst>
                    <a:ext uri="{9D8B030D-6E8A-4147-A177-3AD203B41FA5}">
                      <a16:colId xmlns:a16="http://schemas.microsoft.com/office/drawing/2014/main" val="20001"/>
                    </a:ext>
                  </a:extLst>
                </a:gridCol>
                <a:gridCol w="1181888">
                  <a:extLst>
                    <a:ext uri="{9D8B030D-6E8A-4147-A177-3AD203B41FA5}">
                      <a16:colId xmlns:a16="http://schemas.microsoft.com/office/drawing/2014/main" val="20002"/>
                    </a:ext>
                  </a:extLst>
                </a:gridCol>
              </a:tblGrid>
              <a:tr h="355451">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344722">
                <a:tc rowSpan="13">
                  <a:txBody>
                    <a:bodyPr/>
                    <a:lstStyle/>
                    <a:p>
                      <a:pPr marL="2540" marR="0" algn="l">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Rank 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1. Guidance and Counselling (Standard)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R3-01</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2. Leadership (Standard): Leadership for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R3-02</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3. Mentoring and Coaching (Standard)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R3-03</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4. School Management (Standard)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R3-04</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5. Data Management (Standard)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R3-05</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6. Subject Content Matter (Advanced)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R3-06</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7. School Curriculum Development (Standard)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R3-07</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8. Pedagogy (Advanced)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R3-08</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10. Classroom Management (Advanced)</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R3-09</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11. School Based INSET (SBI)</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R3-10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12. Cluster-based INSET or Department-based INSET (CBI/DBI)</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R3-11</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4472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13. ICT (Advanced)</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Arial" panose="020B0604020202020204" pitchFamily="34" charset="0"/>
                        </a:rPr>
                        <a:t>R3-12</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836482">
                <a:tc vMerge="1">
                  <a:txBody>
                    <a:bodyPr/>
                    <a:lstStyle/>
                    <a:p>
                      <a:endParaRPr lang="en-US"/>
                    </a:p>
                  </a:txBody>
                  <a:tcPr/>
                </a:tc>
                <a:tc>
                  <a:txBody>
                    <a:bodyPr/>
                    <a:lstStyle/>
                    <a:p>
                      <a:pPr marL="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14. Any Other relevant Trainings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R3-20</a:t>
                      </a:r>
                      <a:endParaRPr lang="en-US" sz="1800" dirty="0">
                        <a:effectLst/>
                        <a:latin typeface="Times New Roman" panose="02020603050405020304" pitchFamily="18" charset="0"/>
                        <a:ea typeface="Times New Roman" panose="02020603050405020304" pitchFamily="18" charset="0"/>
                      </a:endParaRPr>
                    </a:p>
                    <a:p>
                      <a:pPr marL="55880" marR="0" algn="just">
                        <a:lnSpc>
                          <a:spcPct val="107000"/>
                        </a:lnSpc>
                        <a:spcBef>
                          <a:spcPts val="0"/>
                        </a:spcBef>
                        <a:spcAft>
                          <a:spcPts val="0"/>
                        </a:spcAft>
                      </a:pPr>
                      <a:r>
                        <a:rPr lang="en-GB" sz="1800" kern="1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55880" marR="0" algn="just">
                        <a:lnSpc>
                          <a:spcPct val="107000"/>
                        </a:lnSpc>
                        <a:spcBef>
                          <a:spcPts val="0"/>
                        </a:spcBef>
                        <a:spcAft>
                          <a:spcPts val="0"/>
                        </a:spcAft>
                      </a:pPr>
                      <a:r>
                        <a:rPr lang="en-GB" sz="1800" kern="1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3168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GB" b="1" dirty="0"/>
              <a:t>Training Objectives</a:t>
            </a:r>
          </a:p>
        </p:txBody>
      </p:sp>
      <p:sp>
        <p:nvSpPr>
          <p:cNvPr id="3" name="Content Placeholder 2"/>
          <p:cNvSpPr>
            <a:spLocks noGrp="1"/>
          </p:cNvSpPr>
          <p:nvPr>
            <p:ph idx="1"/>
          </p:nvPr>
        </p:nvSpPr>
        <p:spPr>
          <a:xfrm>
            <a:off x="395536" y="1124744"/>
            <a:ext cx="8424936" cy="5328592"/>
          </a:xfrm>
        </p:spPr>
        <p:txBody>
          <a:bodyPr>
            <a:normAutofit/>
          </a:bodyPr>
          <a:lstStyle/>
          <a:p>
            <a:r>
              <a:rPr lang="en-GB" dirty="0"/>
              <a:t>To sensitize teachers about the activities of NTC</a:t>
            </a:r>
          </a:p>
          <a:p>
            <a:r>
              <a:rPr lang="en-GB" dirty="0"/>
              <a:t>To apprise teachers about the need for  Professional Development (PD) programme</a:t>
            </a:r>
          </a:p>
          <a:p>
            <a:r>
              <a:rPr lang="en-GB" dirty="0"/>
              <a:t>To present the government’s position about teacher licensing</a:t>
            </a:r>
          </a:p>
          <a:p>
            <a:r>
              <a:rPr lang="en-GB" dirty="0"/>
              <a:t>To inform teachers about their responsibilities with regards to teacher licensing</a:t>
            </a:r>
          </a:p>
          <a:p>
            <a:r>
              <a:rPr lang="en-GB" dirty="0"/>
              <a:t>To introduce teachers on how to register on the teachers’ online portal</a:t>
            </a:r>
          </a:p>
          <a:p>
            <a:endParaRPr lang="en-GB" dirty="0"/>
          </a:p>
          <a:p>
            <a:endParaRPr lang="en-GB" dirty="0"/>
          </a:p>
        </p:txBody>
      </p:sp>
    </p:spTree>
    <p:extLst>
      <p:ext uri="{BB962C8B-B14F-4D97-AF65-F5344CB8AC3E}">
        <p14:creationId xmlns:p14="http://schemas.microsoft.com/office/powerpoint/2010/main" val="375788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br>
              <a:rPr lang="en-US" dirty="0"/>
            </a:br>
            <a:r>
              <a:rPr lang="en-US" sz="4000" b="1" dirty="0">
                <a:solidFill>
                  <a:prstClr val="black"/>
                </a:solidFill>
              </a:rPr>
              <a:t>In-Service Teachers’ Rank Based Training </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6913620"/>
              </p:ext>
            </p:extLst>
          </p:nvPr>
        </p:nvGraphicFramePr>
        <p:xfrm>
          <a:off x="457200" y="1194816"/>
          <a:ext cx="8363272" cy="5560227"/>
        </p:xfrm>
        <a:graphic>
          <a:graphicData uri="http://schemas.openxmlformats.org/drawingml/2006/table">
            <a:tbl>
              <a:tblPr firstRow="1" bandRow="1">
                <a:tableStyleId>{5C22544A-7EE6-4342-B048-85BDC9FD1C3A}</a:tableStyleId>
              </a:tblPr>
              <a:tblGrid>
                <a:gridCol w="961821">
                  <a:extLst>
                    <a:ext uri="{9D8B030D-6E8A-4147-A177-3AD203B41FA5}">
                      <a16:colId xmlns:a16="http://schemas.microsoft.com/office/drawing/2014/main" val="20000"/>
                    </a:ext>
                  </a:extLst>
                </a:gridCol>
                <a:gridCol w="6439630">
                  <a:extLst>
                    <a:ext uri="{9D8B030D-6E8A-4147-A177-3AD203B41FA5}">
                      <a16:colId xmlns:a16="http://schemas.microsoft.com/office/drawing/2014/main" val="20001"/>
                    </a:ext>
                  </a:extLst>
                </a:gridCol>
                <a:gridCol w="961821">
                  <a:extLst>
                    <a:ext uri="{9D8B030D-6E8A-4147-A177-3AD203B41FA5}">
                      <a16:colId xmlns:a16="http://schemas.microsoft.com/office/drawing/2014/main" val="20002"/>
                    </a:ext>
                  </a:extLst>
                </a:gridCol>
              </a:tblGrid>
              <a:tr h="388921">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388921">
                <a:tc rowSpan="13">
                  <a:txBody>
                    <a:bodyPr/>
                    <a:lstStyle/>
                    <a:p>
                      <a:pPr marL="2540" marR="0" algn="l">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Rank 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1. Guidance and Counselling (Advanced)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2. Leadership (Advanced): Leadership for Change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3. Mentoring and Coaching (Advanced)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4. School Management (Advanced)</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5. Writing Technique (Basic)</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R4-05</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6. Local Administration (Basic)</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R4-06</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7. Monitoring and Evaluation (Basic)</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R4-07</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8. Project Management (Basic)</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R4-08</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9. Data Management (Advanced)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R4-09</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10. School Curriculum Development (Advanced)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R4-10</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5023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11. School Based INSET (SBI), Cluster-based INSET or Department-based INSET (CBI/DBI)</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R4-11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12. Cluster-based INSET or Department-based INSET (CBI/DBI)</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Arial" panose="020B0604020202020204" pitchFamily="34" charset="0"/>
                        </a:rPr>
                        <a:t>R4-12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88921">
                <a:tc vMerge="1">
                  <a:txBody>
                    <a:bodyPr/>
                    <a:lstStyle/>
                    <a:p>
                      <a:endParaRPr lang="en-US"/>
                    </a:p>
                  </a:txBody>
                  <a:tcPr/>
                </a:tc>
                <a:tc>
                  <a:txBody>
                    <a:bodyPr/>
                    <a:lstStyle/>
                    <a:p>
                      <a:pPr marL="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13. Any Other relevant Trainings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dirty="0">
                          <a:effectLst/>
                          <a:latin typeface="Times New Roman" panose="02020603050405020304" pitchFamily="18" charset="0"/>
                          <a:ea typeface="Arial" panose="020B0604020202020204" pitchFamily="34" charset="0"/>
                        </a:rPr>
                        <a:t>R4-20</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421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br>
              <a:rPr lang="en-US" dirty="0"/>
            </a:br>
            <a:r>
              <a:rPr lang="en-US" sz="4000" b="1" dirty="0">
                <a:solidFill>
                  <a:prstClr val="black"/>
                </a:solidFill>
              </a:rPr>
              <a:t>In-Service Teachers’ Rank Based Training </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712710"/>
              </p:ext>
            </p:extLst>
          </p:nvPr>
        </p:nvGraphicFramePr>
        <p:xfrm>
          <a:off x="323529" y="1052658"/>
          <a:ext cx="8579295" cy="5527620"/>
        </p:xfrm>
        <a:graphic>
          <a:graphicData uri="http://schemas.openxmlformats.org/drawingml/2006/table">
            <a:tbl>
              <a:tblPr firstRow="1" bandRow="1">
                <a:tableStyleId>{5C22544A-7EE6-4342-B048-85BDC9FD1C3A}</a:tableStyleId>
              </a:tblPr>
              <a:tblGrid>
                <a:gridCol w="836529">
                  <a:extLst>
                    <a:ext uri="{9D8B030D-6E8A-4147-A177-3AD203B41FA5}">
                      <a16:colId xmlns:a16="http://schemas.microsoft.com/office/drawing/2014/main" val="20000"/>
                    </a:ext>
                  </a:extLst>
                </a:gridCol>
                <a:gridCol w="6981305">
                  <a:extLst>
                    <a:ext uri="{9D8B030D-6E8A-4147-A177-3AD203B41FA5}">
                      <a16:colId xmlns:a16="http://schemas.microsoft.com/office/drawing/2014/main" val="20001"/>
                    </a:ext>
                  </a:extLst>
                </a:gridCol>
                <a:gridCol w="761461">
                  <a:extLst>
                    <a:ext uri="{9D8B030D-6E8A-4147-A177-3AD203B41FA5}">
                      <a16:colId xmlns:a16="http://schemas.microsoft.com/office/drawing/2014/main" val="20002"/>
                    </a:ext>
                  </a:extLst>
                </a:gridCol>
              </a:tblGrid>
              <a:tr h="371839">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362266">
                <a:tc rowSpan="13">
                  <a:txBody>
                    <a:bodyPr/>
                    <a:lstStyle/>
                    <a:p>
                      <a:pPr marL="2540" marR="0" algn="l">
                        <a:lnSpc>
                          <a:spcPct val="107000"/>
                        </a:lnSpc>
                        <a:spcBef>
                          <a:spcPts val="0"/>
                        </a:spcBef>
                        <a:spcAft>
                          <a:spcPts val="0"/>
                        </a:spcAft>
                      </a:pPr>
                      <a:r>
                        <a:rPr lang="en-GB" sz="1600" b="1" kern="100" dirty="0">
                          <a:effectLst/>
                          <a:latin typeface="Times New Roman" panose="02020603050405020304" pitchFamily="18" charset="0"/>
                          <a:ea typeface="Arial" panose="020B0604020202020204" pitchFamily="34" charset="0"/>
                        </a:rPr>
                        <a:t>Rank 5</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Conflict resolution at school and district levels</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R5-01</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1"/>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Proposal writing for school support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R5-02</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2"/>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Clinical supervision in schools</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R5-03</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3"/>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Leadership standards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R5-04</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4"/>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Promoting teacher motivation for improved quality education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R5-05</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5"/>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Basic principles in planning, data collection and management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R5-06</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6"/>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itchFamily="18" charset="0"/>
                          <a:ea typeface="Calibri" panose="020F0502020204030204" pitchFamily="34" charset="0"/>
                          <a:cs typeface="Times New Roman" pitchFamily="18" charset="0"/>
                        </a:rPr>
                        <a:t>Demonstrating understanding of roles of local government policies</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R5-07</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7"/>
                  </a:ext>
                </a:extLst>
              </a:tr>
              <a:tr h="368920">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kern="100" dirty="0">
                          <a:effectLst/>
                          <a:latin typeface="Times New Roman" pitchFamily="18" charset="0"/>
                          <a:ea typeface="Calibri" panose="020F0502020204030204" pitchFamily="34" charset="0"/>
                          <a:cs typeface="Times New Roman" pitchFamily="18" charset="0"/>
                        </a:rPr>
                        <a:t>Knowledge of procurement laws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R5-08</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8"/>
                  </a:ext>
                </a:extLst>
              </a:tr>
              <a:tr h="368920">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kern="100" dirty="0">
                          <a:effectLst/>
                          <a:latin typeface="Times New Roman" pitchFamily="18" charset="0"/>
                          <a:ea typeface="Calibri" panose="020F0502020204030204" pitchFamily="34" charset="0"/>
                          <a:cs typeface="Times New Roman" pitchFamily="18" charset="0"/>
                        </a:rPr>
                        <a:t>Knowledge of GES and MOE organograms and working principles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R5-09</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9"/>
                  </a:ext>
                </a:extLst>
              </a:tr>
              <a:tr h="737841">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kern="100" dirty="0">
                          <a:effectLst/>
                          <a:latin typeface="Times New Roman" pitchFamily="18" charset="0"/>
                          <a:ea typeface="Arial" panose="020B0604020202020204" pitchFamily="34" charset="0"/>
                          <a:cs typeface="Times New Roman" pitchFamily="18" charset="0"/>
                        </a:rPr>
                        <a:t> </a:t>
                      </a:r>
                      <a:r>
                        <a:rPr lang="en-GB" sz="1600" kern="100" dirty="0">
                          <a:effectLst/>
                          <a:latin typeface="Times New Roman" pitchFamily="18" charset="0"/>
                          <a:ea typeface="Calibri" panose="020F0502020204030204" pitchFamily="34" charset="0"/>
                          <a:cs typeface="Times New Roman" pitchFamily="18" charset="0"/>
                        </a:rPr>
                        <a:t>EMIS data interpretation and knowledge of its implications for school improvement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R5-10</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10"/>
                  </a:ext>
                </a:extLst>
              </a:tr>
              <a:tr h="529847">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kern="100" dirty="0">
                          <a:effectLst/>
                          <a:latin typeface="Times New Roman" panose="02020603050405020304" pitchFamily="18" charset="0"/>
                          <a:ea typeface="Arial" panose="020B0604020202020204" pitchFamily="34" charset="0"/>
                          <a:cs typeface="Times New Roman" pitchFamily="18" charset="0"/>
                        </a:rPr>
                        <a:t> School Based INSET (SBI), Cluster-based INSET or Department-based INSET (CBI/DBI)</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a:effectLst/>
                          <a:latin typeface="Times New Roman" panose="02020603050405020304" pitchFamily="18" charset="0"/>
                          <a:ea typeface="Calibri" panose="020F0502020204030204" pitchFamily="34" charset="0"/>
                          <a:cs typeface="Times New Roman" pitchFamily="18" charset="0"/>
                        </a:rPr>
                        <a:t>R5-11</a:t>
                      </a:r>
                      <a:endParaRPr lang="en-US"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11"/>
                  </a:ext>
                </a:extLst>
              </a:tr>
              <a:tr h="36226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dirty="0">
                          <a:effectLst/>
                          <a:latin typeface="Times New Roman" panose="02020603050405020304" pitchFamily="18" charset="0"/>
                          <a:ea typeface="Times New Roman" panose="02020603050405020304" pitchFamily="18" charset="0"/>
                          <a:cs typeface="Times New Roman" pitchFamily="18" charset="0"/>
                        </a:rPr>
                        <a:t>Resource mobilisation and management in education</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a:txBody>
                    <a:bodyPr/>
                    <a:lstStyle/>
                    <a:p>
                      <a:pPr marL="55880" marR="0" algn="just">
                        <a:lnSpc>
                          <a:spcPct val="107000"/>
                        </a:lnSpc>
                        <a:spcBef>
                          <a:spcPts val="0"/>
                        </a:spcBef>
                        <a:spcAft>
                          <a:spcPts val="0"/>
                        </a:spcAft>
                      </a:pPr>
                      <a:r>
                        <a:rPr lang="en-GB" sz="1600" kern="100" dirty="0">
                          <a:effectLst/>
                          <a:latin typeface="Times New Roman" panose="02020603050405020304" pitchFamily="18" charset="0"/>
                          <a:ea typeface="Calibri" panose="020F0502020204030204" pitchFamily="34" charset="0"/>
                          <a:cs typeface="Times New Roman" pitchFamily="18" charset="0"/>
                        </a:rPr>
                        <a:t> </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12"/>
                  </a:ext>
                </a:extLst>
              </a:tr>
              <a:tr h="252044">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dirty="0">
                          <a:effectLst/>
                          <a:latin typeface="Times New Roman" panose="02020603050405020304" pitchFamily="18" charset="0"/>
                          <a:ea typeface="Times New Roman" panose="02020603050405020304" pitchFamily="18" charset="0"/>
                        </a:rPr>
                        <a:t>Public financial management laws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600" kern="10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50804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br>
              <a:rPr lang="en-US" dirty="0"/>
            </a:br>
            <a:r>
              <a:rPr lang="en-US" sz="4000" b="1" dirty="0">
                <a:solidFill>
                  <a:prstClr val="black"/>
                </a:solidFill>
              </a:rPr>
              <a:t>In-Service Teachers’ Rank Based Training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0195894"/>
              </p:ext>
            </p:extLst>
          </p:nvPr>
        </p:nvGraphicFramePr>
        <p:xfrm>
          <a:off x="179513" y="1259715"/>
          <a:ext cx="8712967" cy="5270979"/>
        </p:xfrm>
        <a:graphic>
          <a:graphicData uri="http://schemas.openxmlformats.org/drawingml/2006/table">
            <a:tbl>
              <a:tblPr firstRow="1" bandRow="1">
                <a:tableStyleId>{5C22544A-7EE6-4342-B048-85BDC9FD1C3A}</a:tableStyleId>
              </a:tblPr>
              <a:tblGrid>
                <a:gridCol w="849563">
                  <a:extLst>
                    <a:ext uri="{9D8B030D-6E8A-4147-A177-3AD203B41FA5}">
                      <a16:colId xmlns:a16="http://schemas.microsoft.com/office/drawing/2014/main" val="20000"/>
                    </a:ext>
                  </a:extLst>
                </a:gridCol>
                <a:gridCol w="6937604">
                  <a:extLst>
                    <a:ext uri="{9D8B030D-6E8A-4147-A177-3AD203B41FA5}">
                      <a16:colId xmlns:a16="http://schemas.microsoft.com/office/drawing/2014/main" val="20001"/>
                    </a:ext>
                  </a:extLst>
                </a:gridCol>
                <a:gridCol w="925800">
                  <a:extLst>
                    <a:ext uri="{9D8B030D-6E8A-4147-A177-3AD203B41FA5}">
                      <a16:colId xmlns:a16="http://schemas.microsoft.com/office/drawing/2014/main" val="20002"/>
                    </a:ext>
                  </a:extLst>
                </a:gridCol>
              </a:tblGrid>
              <a:tr h="585565">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765145">
                <a:tc rowSpan="8">
                  <a:txBody>
                    <a:bodyPr/>
                    <a:lstStyle/>
                    <a:p>
                      <a:pPr marL="2540" marR="0" algn="l">
                        <a:lnSpc>
                          <a:spcPct val="107000"/>
                        </a:lnSpc>
                        <a:spcBef>
                          <a:spcPts val="0"/>
                        </a:spcBef>
                        <a:spcAft>
                          <a:spcPts val="0"/>
                        </a:spcAft>
                      </a:pPr>
                      <a:r>
                        <a:rPr lang="en-GB" sz="1800" b="1" kern="100" dirty="0">
                          <a:effectLst/>
                          <a:latin typeface="Times New Roman" panose="02020603050405020304" pitchFamily="18" charset="0"/>
                          <a:ea typeface="Arial" panose="020B0604020202020204" pitchFamily="34" charset="0"/>
                        </a:rPr>
                        <a:t>Rank 6</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just">
                        <a:lnSpc>
                          <a:spcPct val="149000"/>
                        </a:lnSpc>
                        <a:spcBef>
                          <a:spcPts val="0"/>
                        </a:spcBef>
                        <a:spcAft>
                          <a:spcPts val="0"/>
                        </a:spcAft>
                        <a:buFont typeface="+mj-lt"/>
                        <a:buNone/>
                      </a:pPr>
                      <a:r>
                        <a:rPr lang="en-GB" sz="1800" kern="100" dirty="0">
                          <a:effectLst/>
                          <a:latin typeface="Calibri" panose="020F0502020204030204" pitchFamily="34" charset="0"/>
                          <a:ea typeface="Calibri" panose="020F0502020204030204" pitchFamily="34" charset="0"/>
                          <a:cs typeface="Calibri" panose="020F0502020204030204" pitchFamily="34" charset="0"/>
                        </a:rPr>
                        <a:t>Policy development and reviews at school, district, regional and national levels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R6-01</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8746">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kern="100" dirty="0">
                          <a:effectLst/>
                          <a:latin typeface="Calibri" panose="020F0502020204030204" pitchFamily="34" charset="0"/>
                          <a:ea typeface="Calibri" panose="020F0502020204030204" pitchFamily="34" charset="0"/>
                          <a:cs typeface="Calibri" panose="020F0502020204030204" pitchFamily="34" charset="0"/>
                        </a:rPr>
                        <a:t>Change management skills (Leadership for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R6-02</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58746">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800" kern="100" dirty="0">
                          <a:effectLst/>
                          <a:latin typeface="Calibri" panose="020F0502020204030204" pitchFamily="34" charset="0"/>
                          <a:ea typeface="Calibri" panose="020F0502020204030204" pitchFamily="34" charset="0"/>
                          <a:cs typeface="Calibri" panose="020F0502020204030204" pitchFamily="34" charset="0"/>
                        </a:rPr>
                        <a:t>Team building for wider organizational development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R6-03</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874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800" kern="100" dirty="0">
                          <a:effectLst/>
                          <a:latin typeface="Calibri" panose="020F0502020204030204" pitchFamily="34" charset="0"/>
                          <a:ea typeface="Calibri" panose="020F0502020204030204" pitchFamily="34" charset="0"/>
                          <a:cs typeface="Calibri" panose="020F0502020204030204" pitchFamily="34" charset="0"/>
                        </a:rPr>
                        <a:t>Knowledge of procurement laws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R6-04</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5874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800" kern="100" dirty="0">
                          <a:effectLst/>
                          <a:latin typeface="Calibri" panose="020F0502020204030204" pitchFamily="34" charset="0"/>
                          <a:ea typeface="Calibri" panose="020F0502020204030204" pitchFamily="34" charset="0"/>
                          <a:cs typeface="Calibri" panose="020F0502020204030204" pitchFamily="34" charset="0"/>
                        </a:rPr>
                        <a:t>Knowledge of Educational organograms and working principles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R6-05</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58746">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kern="100" dirty="0">
                          <a:effectLst/>
                          <a:latin typeface="Times New Roman" panose="02020603050405020304" pitchFamily="18" charset="0"/>
                          <a:ea typeface="Calibri" panose="020F0502020204030204" pitchFamily="34" charset="0"/>
                        </a:rPr>
                        <a:t>Coaching and Mentoring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R6-09</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58746">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dirty="0">
                          <a:effectLst/>
                          <a:latin typeface="Times New Roman" panose="02020603050405020304" pitchFamily="18" charset="0"/>
                          <a:ea typeface="Times New Roman" panose="02020603050405020304" pitchFamily="18" charset="0"/>
                        </a:rPr>
                        <a:t>Resource mobilisation and management in education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58746">
                <a:tc vMerge="1">
                  <a:txBody>
                    <a:bodyPr/>
                    <a:lstStyle/>
                    <a:p>
                      <a:endParaRPr lang="en-US"/>
                    </a:p>
                  </a:txBody>
                  <a:tcPr/>
                </a:tc>
                <a:tc>
                  <a:txBody>
                    <a:bodyPr/>
                    <a:lstStyle/>
                    <a:p>
                      <a:pPr marL="0" marR="0" lvl="0" indent="0" algn="just">
                        <a:lnSpc>
                          <a:spcPct val="107000"/>
                        </a:lnSpc>
                        <a:spcBef>
                          <a:spcPts val="0"/>
                        </a:spcBef>
                        <a:spcAft>
                          <a:spcPts val="0"/>
                        </a:spcAft>
                        <a:buFont typeface="+mj-lt"/>
                        <a:buNone/>
                      </a:pPr>
                      <a:r>
                        <a:rPr lang="en-GB" sz="1800" dirty="0">
                          <a:effectLst/>
                          <a:latin typeface="Times New Roman" panose="02020603050405020304" pitchFamily="18" charset="0"/>
                          <a:ea typeface="Times New Roman" panose="02020603050405020304" pitchFamily="18" charset="0"/>
                        </a:rPr>
                        <a:t>Public financial management laws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lnSpc>
                          <a:spcPct val="107000"/>
                        </a:lnSpc>
                        <a:spcBef>
                          <a:spcPts val="0"/>
                        </a:spcBef>
                        <a:spcAft>
                          <a:spcPts val="0"/>
                        </a:spcAft>
                      </a:pPr>
                      <a:r>
                        <a:rPr lang="en-GB" sz="1800" kern="1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4760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1008112"/>
          </a:xfrm>
        </p:spPr>
        <p:txBody>
          <a:bodyPr>
            <a:normAutofit fontScale="90000"/>
          </a:bodyPr>
          <a:lstStyle/>
          <a:p>
            <a:r>
              <a:rPr lang="en-US" sz="4000" b="1" dirty="0">
                <a:solidFill>
                  <a:prstClr val="black"/>
                </a:solidFill>
              </a:rPr>
              <a:t>In-Service Teachers’ Ranked Based Training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8883961"/>
              </p:ext>
            </p:extLst>
          </p:nvPr>
        </p:nvGraphicFramePr>
        <p:xfrm>
          <a:off x="107504" y="1220099"/>
          <a:ext cx="8928992" cy="5533485"/>
        </p:xfrm>
        <a:graphic>
          <a:graphicData uri="http://schemas.openxmlformats.org/drawingml/2006/table">
            <a:tbl>
              <a:tblPr firstRow="1" bandRow="1">
                <a:tableStyleId>{5C22544A-7EE6-4342-B048-85BDC9FD1C3A}</a:tableStyleId>
              </a:tblPr>
              <a:tblGrid>
                <a:gridCol w="781276">
                  <a:extLst>
                    <a:ext uri="{9D8B030D-6E8A-4147-A177-3AD203B41FA5}">
                      <a16:colId xmlns:a16="http://schemas.microsoft.com/office/drawing/2014/main" val="20000"/>
                    </a:ext>
                  </a:extLst>
                </a:gridCol>
                <a:gridCol w="7343994">
                  <a:extLst>
                    <a:ext uri="{9D8B030D-6E8A-4147-A177-3AD203B41FA5}">
                      <a16:colId xmlns:a16="http://schemas.microsoft.com/office/drawing/2014/main" val="20001"/>
                    </a:ext>
                  </a:extLst>
                </a:gridCol>
                <a:gridCol w="803722">
                  <a:extLst>
                    <a:ext uri="{9D8B030D-6E8A-4147-A177-3AD203B41FA5}">
                      <a16:colId xmlns:a16="http://schemas.microsoft.com/office/drawing/2014/main" val="20002"/>
                    </a:ext>
                  </a:extLst>
                </a:gridCol>
              </a:tblGrid>
              <a:tr h="423479">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345218">
                <a:tc rowSpan="13">
                  <a:txBody>
                    <a:bodyPr/>
                    <a:lstStyle/>
                    <a:p>
                      <a:pPr marL="2540" marR="0" algn="l">
                        <a:spcBef>
                          <a:spcPts val="0"/>
                        </a:spcBef>
                        <a:spcAft>
                          <a:spcPts val="0"/>
                        </a:spcAft>
                      </a:pPr>
                      <a:r>
                        <a:rPr lang="en-GB" sz="1600" b="1" dirty="0">
                          <a:effectLst/>
                          <a:latin typeface="Times New Roman" panose="02020603050405020304" pitchFamily="18" charset="0"/>
                          <a:ea typeface="Times New Roman" panose="02020603050405020304" pitchFamily="18" charset="0"/>
                        </a:rPr>
                        <a:t>Rank 7</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just">
                        <a:lnSpc>
                          <a:spcPct val="149000"/>
                        </a:lnSpc>
                        <a:spcBef>
                          <a:spcPts val="0"/>
                        </a:spcBef>
                        <a:spcAft>
                          <a:spcPts val="10"/>
                        </a:spcAft>
                        <a:buFont typeface="+mj-lt"/>
                        <a:buNone/>
                      </a:pPr>
                      <a:r>
                        <a:rPr lang="en-GB" sz="1600" dirty="0">
                          <a:effectLst/>
                          <a:latin typeface="Times New Roman" panose="02020603050405020304" pitchFamily="18" charset="0"/>
                          <a:ea typeface="Times New Roman" panose="02020603050405020304" pitchFamily="18" charset="0"/>
                        </a:rPr>
                        <a:t> Strategic planning and management in education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26696">
                <a:tc vMerge="1">
                  <a:txBody>
                    <a:bodyPr/>
                    <a:lstStyle/>
                    <a:p>
                      <a:endParaRPr lang="en-US"/>
                    </a:p>
                  </a:txBody>
                  <a:tcPr/>
                </a:tc>
                <a:tc>
                  <a:txBody>
                    <a:bodyPr/>
                    <a:lstStyle/>
                    <a:p>
                      <a:pPr marL="0" marR="0" lvl="0" indent="0" algn="just">
                        <a:lnSpc>
                          <a:spcPct val="149000"/>
                        </a:lnSpc>
                        <a:spcBef>
                          <a:spcPts val="0"/>
                        </a:spcBef>
                        <a:spcAft>
                          <a:spcPts val="10"/>
                        </a:spcAft>
                        <a:buFont typeface="+mj-lt"/>
                        <a:buNone/>
                      </a:pPr>
                      <a:r>
                        <a:rPr lang="en-GB" sz="1600" dirty="0">
                          <a:effectLst/>
                          <a:latin typeface="Arial" panose="020B0604020202020204" pitchFamily="34" charset="0"/>
                          <a:ea typeface="Arial" panose="020B0604020202020204" pitchFamily="34" charset="0"/>
                        </a:rPr>
                        <a:t> </a:t>
                      </a:r>
                      <a:r>
                        <a:rPr lang="en-GB" sz="1600" dirty="0">
                          <a:effectLst/>
                          <a:latin typeface="Times New Roman" panose="02020603050405020304" pitchFamily="18" charset="0"/>
                          <a:ea typeface="Times New Roman" panose="02020603050405020304" pitchFamily="18" charset="0"/>
                        </a:rPr>
                        <a:t>Communication skills (oral and written) for dealing with policy makers,  documents and memoranda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endParaRPr>
                    </a:p>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endParaRPr>
                    </a:p>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endParaRPr>
                    </a:p>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5218">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Policy development and reviews at school, district, regional and national levels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43624">
                <a:tc vMerge="1">
                  <a:txBody>
                    <a:bodyPr/>
                    <a:lstStyle/>
                    <a:p>
                      <a:endParaRPr lang="en-US"/>
                    </a:p>
                  </a:txBody>
                  <a:tcPr/>
                </a:tc>
                <a:tc>
                  <a:txBody>
                    <a:bodyPr/>
                    <a:lstStyle/>
                    <a:p>
                      <a:pPr marL="0" marR="0" lvl="0" indent="0" algn="just">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Change management skills (Leadership for Change)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3624">
                <a:tc vMerge="1">
                  <a:txBody>
                    <a:bodyPr/>
                    <a:lstStyle/>
                    <a:p>
                      <a:endParaRPr lang="en-US"/>
                    </a:p>
                  </a:txBody>
                  <a:tcPr/>
                </a:tc>
                <a:tc>
                  <a:txBody>
                    <a:bodyPr/>
                    <a:lstStyle/>
                    <a:p>
                      <a:pPr marL="0" marR="0" lvl="0" indent="0" algn="just">
                        <a:lnSpc>
                          <a:spcPct val="107000"/>
                        </a:lnSpc>
                        <a:spcBef>
                          <a:spcPts val="0"/>
                        </a:spcBef>
                        <a:spcAft>
                          <a:spcPts val="800"/>
                        </a:spcAft>
                        <a:buFont typeface="+mj-lt"/>
                        <a:buNone/>
                      </a:pPr>
                      <a:r>
                        <a:rPr lang="en-GB" sz="1600" dirty="0">
                          <a:effectLst/>
                          <a:latin typeface="Times New Roman" panose="02020603050405020304" pitchFamily="18" charset="0"/>
                          <a:ea typeface="Times New Roman" panose="02020603050405020304" pitchFamily="18" charset="0"/>
                        </a:rPr>
                        <a:t>Team building for wider organizational development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R7-05</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45218">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Knowledge of procurement laws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R7-06</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5218">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Knowledge of Educational organograms and working principles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R7-07</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45218">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Mentoring and Coaching</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R7-08</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45218">
                <a:tc vMerge="1">
                  <a:txBody>
                    <a:bodyPr/>
                    <a:lstStyle/>
                    <a:p>
                      <a:endParaRPr lang="en-US"/>
                    </a:p>
                  </a:txBody>
                  <a:tcPr/>
                </a:tc>
                <a:tc>
                  <a:txBody>
                    <a:bodyPr/>
                    <a:lstStyle/>
                    <a:p>
                      <a:pPr marL="0" marR="0" lvl="0" indent="0" algn="just">
                        <a:lnSpc>
                          <a:spcPct val="149000"/>
                        </a:lnSpc>
                        <a:spcBef>
                          <a:spcPts val="0"/>
                        </a:spcBef>
                        <a:spcAft>
                          <a:spcPts val="10"/>
                        </a:spcAft>
                        <a:buFont typeface="+mj-lt"/>
                        <a:buNone/>
                      </a:pPr>
                      <a:r>
                        <a:rPr lang="en-GB" sz="1600" dirty="0">
                          <a:effectLst/>
                          <a:latin typeface="Times New Roman" panose="02020603050405020304" pitchFamily="18" charset="0"/>
                          <a:ea typeface="Times New Roman" panose="02020603050405020304" pitchFamily="18" charset="0"/>
                        </a:rPr>
                        <a:t>Supportive Supervision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R7-09</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45218">
                <a:tc vMerge="1">
                  <a:txBody>
                    <a:bodyPr/>
                    <a:lstStyle/>
                    <a:p>
                      <a:endParaRPr lang="en-US"/>
                    </a:p>
                  </a:txBody>
                  <a:tcPr/>
                </a:tc>
                <a:tc>
                  <a:txBody>
                    <a:bodyPr/>
                    <a:lstStyle/>
                    <a:p>
                      <a:pPr marL="0" marR="0" lvl="0" indent="0" algn="just">
                        <a:lnSpc>
                          <a:spcPct val="149000"/>
                        </a:lnSpc>
                        <a:spcBef>
                          <a:spcPts val="0"/>
                        </a:spcBef>
                        <a:spcAft>
                          <a:spcPts val="10"/>
                        </a:spcAft>
                        <a:buFont typeface="+mj-lt"/>
                        <a:buNone/>
                      </a:pPr>
                      <a:r>
                        <a:rPr lang="en-GB" sz="1600" dirty="0">
                          <a:effectLst/>
                          <a:latin typeface="Times New Roman" panose="02020603050405020304" pitchFamily="18" charset="0"/>
                          <a:ea typeface="Times New Roman" panose="02020603050405020304" pitchFamily="18" charset="0"/>
                        </a:rPr>
                        <a:t>Need Assessment Strategies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a:effectLst/>
                          <a:latin typeface="Times New Roman" panose="02020603050405020304" pitchFamily="18" charset="0"/>
                          <a:ea typeface="Times New Roman" panose="02020603050405020304" pitchFamily="18" charset="0"/>
                        </a:rPr>
                        <a:t>R7-10</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43624">
                <a:tc vMerge="1">
                  <a:txBody>
                    <a:bodyPr/>
                    <a:lstStyle/>
                    <a:p>
                      <a:endParaRPr lang="en-US"/>
                    </a:p>
                  </a:txBody>
                  <a:tcPr/>
                </a:tc>
                <a:tc>
                  <a:txBody>
                    <a:bodyPr/>
                    <a:lstStyle/>
                    <a:p>
                      <a:pPr marL="0" marR="0" lvl="0" indent="0" algn="just">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Project Reporting Strategies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a:effectLst/>
                          <a:latin typeface="Times New Roman" panose="02020603050405020304" pitchFamily="18" charset="0"/>
                          <a:ea typeface="Times New Roman" panose="02020603050405020304" pitchFamily="18" charset="0"/>
                        </a:rPr>
                        <a:t>R7-11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43624">
                <a:tc vMerge="1">
                  <a:txBody>
                    <a:bodyPr/>
                    <a:lstStyle/>
                    <a:p>
                      <a:endParaRPr lang="en-US"/>
                    </a:p>
                  </a:txBody>
                  <a:tcPr/>
                </a:tc>
                <a:tc>
                  <a:txBody>
                    <a:bodyPr/>
                    <a:lstStyle/>
                    <a:p>
                      <a:pPr marL="0" marR="0" lvl="0" indent="0" algn="just">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Resource mobilisation and management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43624">
                <a:tc vMerge="1">
                  <a:txBody>
                    <a:bodyPr/>
                    <a:lstStyle/>
                    <a:p>
                      <a:endParaRPr lang="en-US"/>
                    </a:p>
                  </a:txBody>
                  <a:tcPr/>
                </a:tc>
                <a:tc>
                  <a:txBody>
                    <a:bodyPr/>
                    <a:lstStyle/>
                    <a:p>
                      <a:pPr marL="0" marR="0" lvl="0" indent="0" algn="just">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Public financial management laws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5941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712968" cy="908720"/>
          </a:xfrm>
        </p:spPr>
        <p:txBody>
          <a:bodyPr>
            <a:noAutofit/>
          </a:bodyPr>
          <a:lstStyle/>
          <a:p>
            <a:r>
              <a:rPr lang="en-US" sz="3600" b="1" dirty="0">
                <a:solidFill>
                  <a:prstClr val="black"/>
                </a:solidFill>
              </a:rPr>
              <a:t>In-Service Teachers’ Ranked Based Training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484554"/>
              </p:ext>
            </p:extLst>
          </p:nvPr>
        </p:nvGraphicFramePr>
        <p:xfrm>
          <a:off x="251520" y="953125"/>
          <a:ext cx="8723312" cy="5760981"/>
        </p:xfrm>
        <a:graphic>
          <a:graphicData uri="http://schemas.openxmlformats.org/drawingml/2006/table">
            <a:tbl>
              <a:tblPr firstRow="1" bandRow="1">
                <a:tableStyleId>{5C22544A-7EE6-4342-B048-85BDC9FD1C3A}</a:tableStyleId>
              </a:tblPr>
              <a:tblGrid>
                <a:gridCol w="774243">
                  <a:extLst>
                    <a:ext uri="{9D8B030D-6E8A-4147-A177-3AD203B41FA5}">
                      <a16:colId xmlns:a16="http://schemas.microsoft.com/office/drawing/2014/main" val="20000"/>
                    </a:ext>
                  </a:extLst>
                </a:gridCol>
                <a:gridCol w="7210704">
                  <a:extLst>
                    <a:ext uri="{9D8B030D-6E8A-4147-A177-3AD203B41FA5}">
                      <a16:colId xmlns:a16="http://schemas.microsoft.com/office/drawing/2014/main" val="20001"/>
                    </a:ext>
                  </a:extLst>
                </a:gridCol>
                <a:gridCol w="738365">
                  <a:extLst>
                    <a:ext uri="{9D8B030D-6E8A-4147-A177-3AD203B41FA5}">
                      <a16:colId xmlns:a16="http://schemas.microsoft.com/office/drawing/2014/main" val="20002"/>
                    </a:ext>
                  </a:extLst>
                </a:gridCol>
              </a:tblGrid>
              <a:tr h="372043">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351176">
                <a:tc rowSpan="15">
                  <a:txBody>
                    <a:bodyPr/>
                    <a:lstStyle/>
                    <a:p>
                      <a:pPr marL="2540" marR="0">
                        <a:spcBef>
                          <a:spcPts val="0"/>
                        </a:spcBef>
                        <a:spcAft>
                          <a:spcPts val="0"/>
                        </a:spcAft>
                      </a:pPr>
                      <a:r>
                        <a:rPr lang="en-GB" sz="1600" b="1" dirty="0">
                          <a:effectLst/>
                          <a:latin typeface="Times New Roman" panose="02020603050405020304" pitchFamily="18" charset="0"/>
                          <a:ea typeface="Times New Roman" panose="02020603050405020304" pitchFamily="18" charset="0"/>
                        </a:rPr>
                        <a:t>Rank 8</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just">
                        <a:lnSpc>
                          <a:spcPct val="149000"/>
                        </a:lnSpc>
                        <a:spcBef>
                          <a:spcPts val="0"/>
                        </a:spcBef>
                        <a:spcAft>
                          <a:spcPts val="10"/>
                        </a:spcAft>
                        <a:buFont typeface="+mj-lt"/>
                        <a:buNone/>
                      </a:pPr>
                      <a:r>
                        <a:rPr lang="en-GB" sz="1600" dirty="0">
                          <a:effectLst/>
                          <a:latin typeface="Times New Roman" panose="02020603050405020304" pitchFamily="18" charset="0"/>
                          <a:ea typeface="Times New Roman" panose="02020603050405020304" pitchFamily="18" charset="0"/>
                        </a:rPr>
                        <a:t>Strategic planning and management in education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7041">
                <a:tc vMerge="1">
                  <a:txBody>
                    <a:bodyPr/>
                    <a:lstStyle/>
                    <a:p>
                      <a:endParaRPr lang="en-US"/>
                    </a:p>
                  </a:txBody>
                  <a:tcPr/>
                </a:tc>
                <a:tc>
                  <a:txBody>
                    <a:bodyPr/>
                    <a:lstStyle/>
                    <a:p>
                      <a:pPr marL="0" marR="0" lvl="0" indent="0" algn="just">
                        <a:lnSpc>
                          <a:spcPct val="10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Communication skills (oral and written) for dealing with policy makers e.g.                            i. policy documents        ii. memoranda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1176">
                <a:tc vMerge="1">
                  <a:txBody>
                    <a:bodyPr/>
                    <a:lstStyle/>
                    <a:p>
                      <a:endParaRPr lang="en-US"/>
                    </a:p>
                  </a:txBody>
                  <a:tcPr/>
                </a:tc>
                <a:tc>
                  <a:txBody>
                    <a:bodyPr/>
                    <a:lstStyle/>
                    <a:p>
                      <a:pPr marL="0" marR="0" lvl="0" indent="0" algn="just">
                        <a:lnSpc>
                          <a:spcPct val="149000"/>
                        </a:lnSpc>
                        <a:spcBef>
                          <a:spcPts val="0"/>
                        </a:spcBef>
                        <a:spcAft>
                          <a:spcPts val="10"/>
                        </a:spcAft>
                        <a:buFont typeface="+mj-lt"/>
                        <a:buNone/>
                      </a:pPr>
                      <a:r>
                        <a:rPr lang="en-GB" sz="1600" dirty="0">
                          <a:effectLst/>
                          <a:latin typeface="Times New Roman" panose="02020603050405020304" pitchFamily="18" charset="0"/>
                          <a:ea typeface="Times New Roman" panose="02020603050405020304" pitchFamily="18" charset="0"/>
                        </a:rPr>
                        <a:t>Time management skills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51176">
                <a:tc vMerge="1">
                  <a:txBody>
                    <a:bodyPr/>
                    <a:lstStyle/>
                    <a:p>
                      <a:endParaRPr lang="en-US"/>
                    </a:p>
                  </a:txBody>
                  <a:tcPr/>
                </a:tc>
                <a:tc>
                  <a:txBody>
                    <a:bodyPr/>
                    <a:lstStyle/>
                    <a:p>
                      <a:pPr marL="0" marR="0" lvl="0" indent="0" algn="just">
                        <a:lnSpc>
                          <a:spcPct val="149000"/>
                        </a:lnSpc>
                        <a:spcBef>
                          <a:spcPts val="0"/>
                        </a:spcBef>
                        <a:spcAft>
                          <a:spcPts val="10"/>
                        </a:spcAft>
                        <a:buFont typeface="+mj-lt"/>
                        <a:buNone/>
                      </a:pPr>
                      <a:r>
                        <a:rPr lang="en-GB" sz="1600" dirty="0">
                          <a:effectLst/>
                          <a:latin typeface="Times New Roman" panose="02020603050405020304" pitchFamily="18" charset="0"/>
                          <a:ea typeface="Times New Roman" panose="02020603050405020304" pitchFamily="18" charset="0"/>
                        </a:rPr>
                        <a:t>Principles and practice of    stakeholder partnership and relationships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Demonstrating understanding of labour laws and working with trade  unions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R8-05</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Knowledge of financial regulations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R8-06</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Public policy formulation and promoting social accountability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R8-07</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Principles of dialogue and negotiation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R8-08</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Educational projects and programmes management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R8-09</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Stress management (balancing work and pleasure)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R8-10</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Planning, monitoring and evaluation in sustainable development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R8-11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51176">
                <a:tc vMerge="1">
                  <a:txBody>
                    <a:bodyPr/>
                    <a:lstStyle/>
                    <a:p>
                      <a:endParaRPr lang="en-US"/>
                    </a:p>
                  </a:txBody>
                  <a:tcPr/>
                </a:tc>
                <a:tc>
                  <a:txBody>
                    <a:bodyPr/>
                    <a:lstStyle/>
                    <a:p>
                      <a:pPr marL="0" marR="0" lvl="0" indent="0" algn="just">
                        <a:lnSpc>
                          <a:spcPct val="149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Stakeholder analyses and roles development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R8-12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53508">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Implementing Quality Assurance and Accreditation systems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R8-13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53508">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Resource mobilisation and management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43522">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Public financial management laws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03179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936104"/>
          </a:xfrm>
        </p:spPr>
        <p:txBody>
          <a:bodyPr>
            <a:normAutofit fontScale="90000"/>
          </a:bodyPr>
          <a:lstStyle/>
          <a:p>
            <a:br>
              <a:rPr lang="en-US" sz="4000" b="1" dirty="0">
                <a:solidFill>
                  <a:prstClr val="black"/>
                </a:solidFill>
              </a:rPr>
            </a:br>
            <a:r>
              <a:rPr lang="en-US" sz="4000" b="1" dirty="0">
                <a:solidFill>
                  <a:prstClr val="black"/>
                </a:solidFill>
              </a:rPr>
              <a:t>In-Service Teachers’ Ranked Based Training </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3821101"/>
              </p:ext>
            </p:extLst>
          </p:nvPr>
        </p:nvGraphicFramePr>
        <p:xfrm>
          <a:off x="179511" y="1124747"/>
          <a:ext cx="8784978" cy="5667213"/>
        </p:xfrm>
        <a:graphic>
          <a:graphicData uri="http://schemas.openxmlformats.org/drawingml/2006/table">
            <a:tbl>
              <a:tblPr firstRow="1" bandRow="1">
                <a:tableStyleId>{5C22544A-7EE6-4342-B048-85BDC9FD1C3A}</a:tableStyleId>
              </a:tblPr>
              <a:tblGrid>
                <a:gridCol w="933452">
                  <a:extLst>
                    <a:ext uri="{9D8B030D-6E8A-4147-A177-3AD203B41FA5}">
                      <a16:colId xmlns:a16="http://schemas.microsoft.com/office/drawing/2014/main" val="20000"/>
                    </a:ext>
                  </a:extLst>
                </a:gridCol>
                <a:gridCol w="6841206">
                  <a:extLst>
                    <a:ext uri="{9D8B030D-6E8A-4147-A177-3AD203B41FA5}">
                      <a16:colId xmlns:a16="http://schemas.microsoft.com/office/drawing/2014/main" val="20001"/>
                    </a:ext>
                  </a:extLst>
                </a:gridCol>
                <a:gridCol w="1010320">
                  <a:extLst>
                    <a:ext uri="{9D8B030D-6E8A-4147-A177-3AD203B41FA5}">
                      <a16:colId xmlns:a16="http://schemas.microsoft.com/office/drawing/2014/main" val="20002"/>
                    </a:ext>
                  </a:extLst>
                </a:gridCol>
              </a:tblGrid>
              <a:tr h="412392">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404217">
                <a:tc rowSpan="13">
                  <a:txBody>
                    <a:bodyPr/>
                    <a:lstStyle/>
                    <a:p>
                      <a:pPr marL="0" marR="0">
                        <a:spcBef>
                          <a:spcPts val="0"/>
                        </a:spcBef>
                        <a:spcAft>
                          <a:spcPts val="0"/>
                        </a:spcAft>
                      </a:pPr>
                      <a:r>
                        <a:rPr lang="en-GB" sz="1600" b="1" dirty="0">
                          <a:effectLst/>
                          <a:latin typeface="Times New Roman" panose="02020603050405020304" pitchFamily="18" charset="0"/>
                          <a:ea typeface="Times New Roman" panose="02020603050405020304" pitchFamily="18" charset="0"/>
                        </a:rPr>
                        <a:t>Rank 9</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Needs assessment strategies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Ethics and Integrity</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Assessment, evaluation and monitoring</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Lobbying and Advocacy</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Transformational leadership</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R9-05</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Virtual leadership</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R9-06</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Project planning and delegation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R9-07</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Coaching for improvement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R9-08</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Leading innovation, problem solving and dealing with changes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R9-09</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Trust building and respect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R9-10</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Leadership communication and time management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R9-11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Resource mobilisation and management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404217">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Public financial management laws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4409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84976" cy="936104"/>
          </a:xfrm>
        </p:spPr>
        <p:txBody>
          <a:bodyPr>
            <a:normAutofit/>
          </a:bodyPr>
          <a:lstStyle/>
          <a:p>
            <a:r>
              <a:rPr lang="en-US" sz="4000" b="1" dirty="0">
                <a:solidFill>
                  <a:prstClr val="black"/>
                </a:solidFill>
              </a:rPr>
              <a:t>In-Service Teachers’ Rank Based Training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559631"/>
              </p:ext>
            </p:extLst>
          </p:nvPr>
        </p:nvGraphicFramePr>
        <p:xfrm>
          <a:off x="323528" y="1124747"/>
          <a:ext cx="8496944" cy="5616615"/>
        </p:xfrm>
        <a:graphic>
          <a:graphicData uri="http://schemas.openxmlformats.org/drawingml/2006/table">
            <a:tbl>
              <a:tblPr firstRow="1" bandRow="1">
                <a:tableStyleId>{5C22544A-7EE6-4342-B048-85BDC9FD1C3A}</a:tableStyleId>
              </a:tblPr>
              <a:tblGrid>
                <a:gridCol w="977194">
                  <a:extLst>
                    <a:ext uri="{9D8B030D-6E8A-4147-A177-3AD203B41FA5}">
                      <a16:colId xmlns:a16="http://schemas.microsoft.com/office/drawing/2014/main" val="20000"/>
                    </a:ext>
                  </a:extLst>
                </a:gridCol>
                <a:gridCol w="6393862">
                  <a:extLst>
                    <a:ext uri="{9D8B030D-6E8A-4147-A177-3AD203B41FA5}">
                      <a16:colId xmlns:a16="http://schemas.microsoft.com/office/drawing/2014/main" val="20001"/>
                    </a:ext>
                  </a:extLst>
                </a:gridCol>
                <a:gridCol w="1125888">
                  <a:extLst>
                    <a:ext uri="{9D8B030D-6E8A-4147-A177-3AD203B41FA5}">
                      <a16:colId xmlns:a16="http://schemas.microsoft.com/office/drawing/2014/main" val="20002"/>
                    </a:ext>
                  </a:extLst>
                </a:gridCol>
              </a:tblGrid>
              <a:tr h="374441">
                <a:tc>
                  <a:txBody>
                    <a:bodyPr/>
                    <a:lstStyle/>
                    <a:p>
                      <a:pPr marL="254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Rank</a:t>
                      </a:r>
                      <a:endParaRPr lang="en-US" sz="1800" dirty="0">
                        <a:latin typeface="+mn-lt"/>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mn-lt"/>
                          <a:ea typeface="Arial" panose="020B0604020202020204" pitchFamily="34" charset="0"/>
                          <a:cs typeface="+mn-cs"/>
                        </a:rPr>
                        <a:t> Course</a:t>
                      </a:r>
                      <a:endParaRPr lang="en-US" sz="1800" dirty="0">
                        <a:effectLst/>
                        <a:latin typeface="+mn-lt"/>
                        <a:ea typeface="Times New Roman" panose="02020603050405020304" pitchFamily="18" charset="0"/>
                      </a:endParaRPr>
                    </a:p>
                  </a:txBody>
                  <a:tcPr marL="30480" marR="73025" marT="3175" marB="0" anchor="ctr"/>
                </a:tc>
                <a:tc>
                  <a:txBody>
                    <a:bodyPr/>
                    <a:lstStyle/>
                    <a:p>
                      <a:pPr marL="58420" marR="0" algn="just">
                        <a:lnSpc>
                          <a:spcPct val="107000"/>
                        </a:lnSpc>
                        <a:spcBef>
                          <a:spcPts val="0"/>
                        </a:spcBef>
                        <a:spcAft>
                          <a:spcPts val="0"/>
                        </a:spcAft>
                      </a:pPr>
                      <a:r>
                        <a:rPr lang="en-GB" sz="1800" kern="100" dirty="0">
                          <a:effectLst/>
                          <a:latin typeface="+mn-lt"/>
                          <a:ea typeface="Arial" panose="020B0604020202020204" pitchFamily="34" charset="0"/>
                        </a:rPr>
                        <a:t>Code</a:t>
                      </a:r>
                      <a:endParaRPr lang="en-US" sz="1800" dirty="0">
                        <a:effectLst/>
                        <a:latin typeface="+mn-lt"/>
                        <a:ea typeface="Times New Roman" panose="02020603050405020304" pitchFamily="18" charset="0"/>
                      </a:endParaRPr>
                    </a:p>
                  </a:txBody>
                  <a:tcPr marL="30480" marR="73025" marT="3175" marB="0"/>
                </a:tc>
                <a:extLst>
                  <a:ext uri="{0D108BD9-81ED-4DB2-BD59-A6C34878D82A}">
                    <a16:rowId xmlns:a16="http://schemas.microsoft.com/office/drawing/2014/main" val="10000"/>
                  </a:ext>
                </a:extLst>
              </a:tr>
              <a:tr h="374441">
                <a:tc rowSpan="14">
                  <a:txBody>
                    <a:bodyPr/>
                    <a:lstStyle/>
                    <a:p>
                      <a:pPr marL="0" marR="0">
                        <a:spcBef>
                          <a:spcPts val="0"/>
                        </a:spcBef>
                        <a:spcAft>
                          <a:spcPts val="0"/>
                        </a:spcAft>
                      </a:pPr>
                      <a:r>
                        <a:rPr lang="en-GB" sz="1600" b="1" dirty="0">
                          <a:effectLst/>
                          <a:latin typeface="Times New Roman" panose="02020603050405020304" pitchFamily="18" charset="0"/>
                          <a:ea typeface="Times New Roman" panose="02020603050405020304" pitchFamily="18" charset="0"/>
                        </a:rPr>
                        <a:t>Rank 10</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Leadership and power</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Motivational leadership</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Delegation and team building</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R10-03</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Digital leadership</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Decision making (Analytical, behavioural, directive and conceptual)</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R10-05</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Stress management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R10-06</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Employment and retirement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R10-07</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Emotional intelligence, teamwork and collaboration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R10-08</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Communication, diversity and inclusion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R10-09</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Accountability and stewardship</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R10-10</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Strategic thinking, change management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R10-11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Leadership for influence, legal and regulatory compliance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R10-12</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Resource mobilisation and management in education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74441">
                <a:tc vMerge="1">
                  <a:txBody>
                    <a:bodyPr/>
                    <a:lstStyle/>
                    <a:p>
                      <a:endParaRPr lang="en-US"/>
                    </a:p>
                  </a:txBody>
                  <a:tcPr/>
                </a:tc>
                <a:tc>
                  <a:txBody>
                    <a:bodyPr/>
                    <a:lstStyle/>
                    <a:p>
                      <a:pPr marL="0" marR="0" lvl="0" indent="0" algn="just">
                        <a:lnSpc>
                          <a:spcPct val="150000"/>
                        </a:lnSpc>
                        <a:spcBef>
                          <a:spcPts val="0"/>
                        </a:spcBef>
                        <a:spcAft>
                          <a:spcPts val="0"/>
                        </a:spcAft>
                        <a:buFont typeface="+mj-lt"/>
                        <a:buNone/>
                      </a:pPr>
                      <a:r>
                        <a:rPr lang="en-GB" sz="1600" dirty="0">
                          <a:effectLst/>
                          <a:latin typeface="Times New Roman" panose="02020603050405020304" pitchFamily="18" charset="0"/>
                          <a:ea typeface="Times New Roman" panose="02020603050405020304" pitchFamily="18" charset="0"/>
                        </a:rPr>
                        <a:t>Public financial management laws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5880" marR="0" algn="just">
                        <a:spcBef>
                          <a:spcPts val="0"/>
                        </a:spcBef>
                        <a:spcAft>
                          <a:spcPts val="0"/>
                        </a:spcAft>
                      </a:pPr>
                      <a:r>
                        <a:rPr lang="en-GB" sz="1600" kern="10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8642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r>
              <a:rPr lang="en-GB" b="1" dirty="0"/>
              <a:t>Teacher Training Logbooks </a:t>
            </a:r>
          </a:p>
        </p:txBody>
      </p:sp>
      <p:sp>
        <p:nvSpPr>
          <p:cNvPr id="3" name="Content Placeholder 2"/>
          <p:cNvSpPr>
            <a:spLocks noGrp="1"/>
          </p:cNvSpPr>
          <p:nvPr>
            <p:ph idx="1"/>
          </p:nvPr>
        </p:nvSpPr>
        <p:spPr>
          <a:xfrm>
            <a:off x="323528" y="1124744"/>
            <a:ext cx="8568952" cy="5400600"/>
          </a:xfrm>
        </p:spPr>
        <p:txBody>
          <a:bodyPr>
            <a:normAutofit/>
          </a:bodyPr>
          <a:lstStyle/>
          <a:p>
            <a:r>
              <a:rPr lang="en-GB" dirty="0"/>
              <a:t>Teacher training logbooks </a:t>
            </a:r>
          </a:p>
          <a:p>
            <a:pPr lvl="1"/>
            <a:r>
              <a:rPr lang="en-GB" dirty="0"/>
              <a:t>document teachers’ personal information</a:t>
            </a:r>
          </a:p>
          <a:p>
            <a:pPr lvl="1"/>
            <a:r>
              <a:rPr lang="en-GB" dirty="0"/>
              <a:t>Document training history and related PD credit points. </a:t>
            </a:r>
          </a:p>
          <a:p>
            <a:pPr lvl="1"/>
            <a:r>
              <a:rPr lang="en-GB" dirty="0"/>
              <a:t>as backup records and transposed to the teacher’s online account. </a:t>
            </a:r>
          </a:p>
          <a:p>
            <a:r>
              <a:rPr lang="en-GB" dirty="0"/>
              <a:t>In addition,  the teacher </a:t>
            </a:r>
            <a:r>
              <a:rPr lang="en-GB" b="1" u="sng" dirty="0"/>
              <a:t>MUST</a:t>
            </a:r>
            <a:r>
              <a:rPr lang="en-GB" dirty="0"/>
              <a:t> save evidences of certificates, hand-outs and attendance records.  </a:t>
            </a:r>
          </a:p>
          <a:p>
            <a:endParaRPr lang="en-GB" dirty="0"/>
          </a:p>
        </p:txBody>
      </p:sp>
    </p:spTree>
    <p:extLst>
      <p:ext uri="{BB962C8B-B14F-4D97-AF65-F5344CB8AC3E}">
        <p14:creationId xmlns:p14="http://schemas.microsoft.com/office/powerpoint/2010/main" val="178879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87E8-B367-44FF-AAC4-F7F6CAB6897C}"/>
              </a:ext>
            </a:extLst>
          </p:cNvPr>
          <p:cNvSpPr>
            <a:spLocks noGrp="1"/>
          </p:cNvSpPr>
          <p:nvPr>
            <p:ph type="title"/>
          </p:nvPr>
        </p:nvSpPr>
        <p:spPr/>
        <p:txBody>
          <a:bodyPr/>
          <a:lstStyle/>
          <a:p>
            <a:r>
              <a:rPr lang="en-US" dirty="0"/>
              <a:t>SAMPLE LOGBOOK INTERFACE</a:t>
            </a:r>
          </a:p>
        </p:txBody>
      </p:sp>
      <p:sp>
        <p:nvSpPr>
          <p:cNvPr id="3" name="Content Placeholder 2">
            <a:extLst>
              <a:ext uri="{FF2B5EF4-FFF2-40B4-BE49-F238E27FC236}">
                <a16:creationId xmlns:a16="http://schemas.microsoft.com/office/drawing/2014/main" id="{26446361-A3AC-4268-A485-A300C85D31CB}"/>
              </a:ext>
            </a:extLst>
          </p:cNvPr>
          <p:cNvSpPr>
            <a:spLocks noGrp="1"/>
          </p:cNvSpPr>
          <p:nvPr>
            <p:ph idx="1"/>
          </p:nvPr>
        </p:nvSpPr>
        <p:spPr/>
        <p:txBody>
          <a:bodyPr>
            <a:normAutofit fontScale="85000" lnSpcReduction="20000"/>
          </a:bodyPr>
          <a:lstStyle/>
          <a:p>
            <a:pPr marL="0" marR="0" algn="ctr">
              <a:lnSpc>
                <a:spcPct val="107000"/>
              </a:lnSpc>
              <a:spcBef>
                <a:spcPts val="0"/>
              </a:spcBef>
              <a:spcAft>
                <a:spcPts val="24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Training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2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Training Name: </a:t>
            </a:r>
            <a:r>
              <a:rPr lang="en-GB" sz="18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Sensitization on Education Policies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Training Code: </a:t>
            </a:r>
            <a:r>
              <a:rPr lang="en-GB" sz="18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MC1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2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Training Content: </a:t>
            </a:r>
            <a:r>
              <a:rPr lang="en-GB" sz="18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Education Reg. Act, CPD Framework, Standards, GTP</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2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Period: </a:t>
            </a:r>
            <a:r>
              <a:rPr lang="en-GB" sz="18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09/11/2021</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Implementation Institution: </a:t>
            </a:r>
            <a:r>
              <a:rPr lang="en-GB" sz="18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SARSE EDU. CONSULT LTD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2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Trainer’s/Facilitator’s Name: </a:t>
            </a:r>
            <a:r>
              <a:rPr lang="en-GB" sz="18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Trainer’s/Facilitator’s/HT’s Signature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42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Trainer’s/Facilitator’s/HT’s Comments:  </a:t>
            </a:r>
            <a:r>
              <a:rPr lang="en-GB"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 CREDIT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43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br>
              <a:rPr lang="en-GB" dirty="0"/>
            </a:br>
            <a:r>
              <a:rPr lang="en-GB" b="1" dirty="0"/>
              <a:t>PORTFOLIO ASSESSMENT </a:t>
            </a:r>
            <a:br>
              <a:rPr lang="en-GB" dirty="0"/>
            </a:br>
            <a:endParaRPr lang="en-GB" dirty="0"/>
          </a:p>
        </p:txBody>
      </p:sp>
      <p:sp>
        <p:nvSpPr>
          <p:cNvPr id="3" name="Content Placeholder 2"/>
          <p:cNvSpPr>
            <a:spLocks noGrp="1"/>
          </p:cNvSpPr>
          <p:nvPr>
            <p:ph idx="1"/>
          </p:nvPr>
        </p:nvSpPr>
        <p:spPr>
          <a:xfrm>
            <a:off x="395536" y="1052736"/>
            <a:ext cx="8496944" cy="5544616"/>
          </a:xfrm>
        </p:spPr>
        <p:txBody>
          <a:bodyPr>
            <a:normAutofit fontScale="92500" lnSpcReduction="10000"/>
          </a:bodyPr>
          <a:lstStyle/>
          <a:p>
            <a:r>
              <a:rPr lang="en-GB" dirty="0"/>
              <a:t>Teachers shall </a:t>
            </a:r>
          </a:p>
          <a:p>
            <a:pPr lvl="1"/>
            <a:r>
              <a:rPr lang="en-GB" dirty="0"/>
              <a:t>build their own portfolios for assessment.</a:t>
            </a:r>
          </a:p>
          <a:p>
            <a:pPr lvl="1"/>
            <a:r>
              <a:rPr lang="en-GB" dirty="0"/>
              <a:t>upload their portfolio records onto the PD portal for assessment</a:t>
            </a:r>
          </a:p>
          <a:p>
            <a:r>
              <a:rPr lang="en-GB" dirty="0"/>
              <a:t>The Portfolio Assessors </a:t>
            </a:r>
          </a:p>
          <a:p>
            <a:pPr lvl="1"/>
            <a:r>
              <a:rPr lang="en-GB" dirty="0"/>
              <a:t>may have online or face-to-face assessment or both. </a:t>
            </a:r>
          </a:p>
          <a:p>
            <a:pPr lvl="1"/>
            <a:r>
              <a:rPr lang="en-GB" dirty="0"/>
              <a:t>make entries without knowing teachers’ identity, but teachers can see assessors’ comments. </a:t>
            </a:r>
          </a:p>
          <a:p>
            <a:pPr lvl="1"/>
            <a:r>
              <a:rPr lang="en-GB" dirty="0"/>
              <a:t>scores portfolio content and add it to the PD credit points to determine the overall score. </a:t>
            </a:r>
          </a:p>
          <a:p>
            <a:r>
              <a:rPr lang="en-GB" sz="3000" dirty="0"/>
              <a:t>Any form of correspondence between the assessor and the teacher via the portal is monitored by the portal  administrators. </a:t>
            </a:r>
          </a:p>
        </p:txBody>
      </p:sp>
    </p:spTree>
    <p:extLst>
      <p:ext uri="{BB962C8B-B14F-4D97-AF65-F5344CB8AC3E}">
        <p14:creationId xmlns:p14="http://schemas.microsoft.com/office/powerpoint/2010/main" val="70570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b="1" dirty="0"/>
              <a:t>Introduction</a:t>
            </a:r>
          </a:p>
        </p:txBody>
      </p:sp>
      <p:sp>
        <p:nvSpPr>
          <p:cNvPr id="3" name="Content Placeholder 2"/>
          <p:cNvSpPr>
            <a:spLocks noGrp="1"/>
          </p:cNvSpPr>
          <p:nvPr>
            <p:ph idx="1"/>
          </p:nvPr>
        </p:nvSpPr>
        <p:spPr>
          <a:xfrm>
            <a:off x="457200" y="1052736"/>
            <a:ext cx="8229600" cy="5472608"/>
          </a:xfrm>
        </p:spPr>
        <p:txBody>
          <a:bodyPr>
            <a:normAutofit lnSpcReduction="10000"/>
          </a:bodyPr>
          <a:lstStyle/>
          <a:p>
            <a:r>
              <a:rPr lang="en-GB" dirty="0"/>
              <a:t>Teacher Professional Development (PD) is</a:t>
            </a:r>
          </a:p>
          <a:p>
            <a:pPr lvl="1"/>
            <a:r>
              <a:rPr lang="en-GB" dirty="0"/>
              <a:t>a systematic and sustained process by which teachers maintain, improve  and  expand their  professional  knowledge, values, experiences and skills and its application to real life. </a:t>
            </a:r>
          </a:p>
          <a:p>
            <a:pPr lvl="1"/>
            <a:r>
              <a:rPr lang="en-GB" dirty="0" err="1"/>
              <a:t>Requred</a:t>
            </a:r>
            <a:r>
              <a:rPr lang="en-GB" dirty="0"/>
              <a:t> activities that involve the development of teacher qualities required to carry out their professional </a:t>
            </a:r>
            <a:r>
              <a:rPr lang="en-GB"/>
              <a:t>andtechnical</a:t>
            </a:r>
            <a:r>
              <a:rPr lang="en-GB" dirty="0"/>
              <a:t> duties during their teaching career.  </a:t>
            </a:r>
          </a:p>
          <a:p>
            <a:pPr lvl="1"/>
            <a:r>
              <a:rPr lang="en-GB" dirty="0"/>
              <a:t>a training and education programmes organized within or outside the school environment which NTC approves as being relevant to the teaching profession and meeting prescribed standards. </a:t>
            </a:r>
          </a:p>
          <a:p>
            <a:endParaRPr lang="en-GB" dirty="0"/>
          </a:p>
        </p:txBody>
      </p:sp>
    </p:spTree>
    <p:extLst>
      <p:ext uri="{BB962C8B-B14F-4D97-AF65-F5344CB8AC3E}">
        <p14:creationId xmlns:p14="http://schemas.microsoft.com/office/powerpoint/2010/main" val="288538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792088"/>
          </a:xfrm>
        </p:spPr>
        <p:txBody>
          <a:bodyPr>
            <a:normAutofit fontScale="90000"/>
          </a:bodyPr>
          <a:lstStyle/>
          <a:p>
            <a:r>
              <a:rPr lang="en-GB" b="1" dirty="0"/>
              <a:t>Criteria Evidence for Building Portfolio</a:t>
            </a:r>
          </a:p>
        </p:txBody>
      </p:sp>
      <p:sp>
        <p:nvSpPr>
          <p:cNvPr id="3" name="Content Placeholder 2"/>
          <p:cNvSpPr>
            <a:spLocks noGrp="1"/>
          </p:cNvSpPr>
          <p:nvPr>
            <p:ph idx="1"/>
          </p:nvPr>
        </p:nvSpPr>
        <p:spPr>
          <a:xfrm>
            <a:off x="457200" y="1124744"/>
            <a:ext cx="8363272" cy="5328592"/>
          </a:xfrm>
        </p:spPr>
        <p:txBody>
          <a:bodyPr>
            <a:normAutofit/>
          </a:bodyPr>
          <a:lstStyle/>
          <a:p>
            <a:r>
              <a:rPr lang="en-GB" dirty="0"/>
              <a:t>Evidence in the portfolio will include, but not limited, to</a:t>
            </a:r>
          </a:p>
          <a:p>
            <a:pPr lvl="1"/>
            <a:r>
              <a:rPr lang="en-GB" dirty="0"/>
              <a:t>Assignments</a:t>
            </a:r>
          </a:p>
          <a:p>
            <a:pPr lvl="1"/>
            <a:r>
              <a:rPr lang="en-GB" dirty="0"/>
              <a:t>Examination results</a:t>
            </a:r>
          </a:p>
          <a:p>
            <a:pPr lvl="1"/>
            <a:r>
              <a:rPr lang="en-GB" dirty="0"/>
              <a:t>Lecture notes, study notes and Lesson plans</a:t>
            </a:r>
          </a:p>
          <a:p>
            <a:pPr lvl="1"/>
            <a:r>
              <a:rPr lang="en-GB" dirty="0"/>
              <a:t>Assessment records</a:t>
            </a:r>
          </a:p>
          <a:p>
            <a:pPr lvl="1"/>
            <a:r>
              <a:rPr lang="en-GB" dirty="0"/>
              <a:t>Learners’ exercise books</a:t>
            </a:r>
          </a:p>
          <a:p>
            <a:pPr lvl="1"/>
            <a:r>
              <a:rPr lang="en-GB" dirty="0"/>
              <a:t>Photographs</a:t>
            </a:r>
          </a:p>
          <a:p>
            <a:pPr lvl="1"/>
            <a:r>
              <a:rPr lang="en-GB" dirty="0"/>
              <a:t>Lesson evaluation from head teachers, mentors, circuit supervisors</a:t>
            </a:r>
          </a:p>
          <a:p>
            <a:endParaRPr lang="en-GB" dirty="0"/>
          </a:p>
        </p:txBody>
      </p:sp>
    </p:spTree>
    <p:extLst>
      <p:ext uri="{BB962C8B-B14F-4D97-AF65-F5344CB8AC3E}">
        <p14:creationId xmlns:p14="http://schemas.microsoft.com/office/powerpoint/2010/main" val="391507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922114"/>
          </a:xfrm>
        </p:spPr>
        <p:txBody>
          <a:bodyPr>
            <a:normAutofit fontScale="90000"/>
          </a:bodyPr>
          <a:lstStyle/>
          <a:p>
            <a:r>
              <a:rPr lang="en-GB" b="1" dirty="0">
                <a:solidFill>
                  <a:prstClr val="black"/>
                </a:solidFill>
              </a:rPr>
              <a:t>Criteria Evidence for Building Portfolio</a:t>
            </a:r>
            <a:endParaRPr lang="en-GB" dirty="0"/>
          </a:p>
        </p:txBody>
      </p:sp>
      <p:sp>
        <p:nvSpPr>
          <p:cNvPr id="3" name="Content Placeholder 2"/>
          <p:cNvSpPr>
            <a:spLocks noGrp="1"/>
          </p:cNvSpPr>
          <p:nvPr>
            <p:ph idx="1"/>
          </p:nvPr>
        </p:nvSpPr>
        <p:spPr>
          <a:xfrm>
            <a:off x="457200" y="1268760"/>
            <a:ext cx="8229600" cy="5256584"/>
          </a:xfrm>
        </p:spPr>
        <p:txBody>
          <a:bodyPr>
            <a:normAutofit fontScale="85000" lnSpcReduction="20000"/>
          </a:bodyPr>
          <a:lstStyle/>
          <a:p>
            <a:endParaRPr lang="en-GB" sz="1300" dirty="0"/>
          </a:p>
          <a:p>
            <a:r>
              <a:rPr lang="en-GB" sz="3400" dirty="0"/>
              <a:t>Evidence in the portfolio will include, but not limited, to</a:t>
            </a:r>
          </a:p>
          <a:p>
            <a:pPr lvl="1"/>
            <a:r>
              <a:rPr lang="en-GB" sz="3000" dirty="0"/>
              <a:t>Testimonials, Transcript and attestation</a:t>
            </a:r>
          </a:p>
          <a:p>
            <a:endParaRPr lang="en-GB" sz="1300" dirty="0"/>
          </a:p>
          <a:p>
            <a:pPr lvl="1"/>
            <a:r>
              <a:rPr lang="en-GB" sz="3000" dirty="0"/>
              <a:t>Notes from CPD courses</a:t>
            </a:r>
          </a:p>
          <a:p>
            <a:endParaRPr lang="en-GB" sz="1300" dirty="0"/>
          </a:p>
          <a:p>
            <a:pPr lvl="1"/>
            <a:r>
              <a:rPr lang="en-GB" sz="3000" dirty="0"/>
              <a:t>Action research</a:t>
            </a:r>
          </a:p>
          <a:p>
            <a:endParaRPr lang="en-GB" sz="1300" dirty="0"/>
          </a:p>
          <a:p>
            <a:pPr lvl="1"/>
            <a:r>
              <a:rPr lang="en-GB" sz="3000" dirty="0"/>
              <a:t>Reports (self, peer, appraisal, and/or portfolio evaluation etc.)</a:t>
            </a:r>
          </a:p>
          <a:p>
            <a:endParaRPr lang="en-GB" sz="1300" dirty="0"/>
          </a:p>
          <a:p>
            <a:pPr lvl="1"/>
            <a:r>
              <a:rPr lang="en-GB" sz="3000" dirty="0"/>
              <a:t>Memoranda and Publications</a:t>
            </a:r>
          </a:p>
          <a:p>
            <a:pPr lvl="1"/>
            <a:endParaRPr lang="en-GB" sz="500" dirty="0"/>
          </a:p>
          <a:p>
            <a:pPr lvl="1"/>
            <a:r>
              <a:rPr lang="en-GB" sz="3000" dirty="0"/>
              <a:t>Any other sources of evidence that may be determined by NTC for the purpose of assessing a teacher’s performance.</a:t>
            </a:r>
          </a:p>
        </p:txBody>
      </p:sp>
    </p:spTree>
    <p:extLst>
      <p:ext uri="{BB962C8B-B14F-4D97-AF65-F5344CB8AC3E}">
        <p14:creationId xmlns:p14="http://schemas.microsoft.com/office/powerpoint/2010/main" val="26918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922114"/>
          </a:xfrm>
        </p:spPr>
        <p:txBody>
          <a:bodyPr>
            <a:normAutofit fontScale="90000"/>
          </a:bodyPr>
          <a:lstStyle/>
          <a:p>
            <a:r>
              <a:rPr lang="en-GB" b="1" dirty="0"/>
              <a:t>Evidence Based Recommended Activities for CPD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552714"/>
              </p:ext>
            </p:extLst>
          </p:nvPr>
        </p:nvGraphicFramePr>
        <p:xfrm>
          <a:off x="323529" y="1412776"/>
          <a:ext cx="8568951" cy="5184575"/>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val="20000"/>
                    </a:ext>
                  </a:extLst>
                </a:gridCol>
                <a:gridCol w="2856317">
                  <a:extLst>
                    <a:ext uri="{9D8B030D-6E8A-4147-A177-3AD203B41FA5}">
                      <a16:colId xmlns:a16="http://schemas.microsoft.com/office/drawing/2014/main" val="20001"/>
                    </a:ext>
                  </a:extLst>
                </a:gridCol>
                <a:gridCol w="2856317">
                  <a:extLst>
                    <a:ext uri="{9D8B030D-6E8A-4147-A177-3AD203B41FA5}">
                      <a16:colId xmlns:a16="http://schemas.microsoft.com/office/drawing/2014/main" val="20002"/>
                    </a:ext>
                  </a:extLst>
                </a:gridCol>
              </a:tblGrid>
              <a:tr h="713189">
                <a:tc gridSpan="3">
                  <a:txBody>
                    <a:bodyPr/>
                    <a:lstStyle/>
                    <a:p>
                      <a:pPr marL="0" marR="36195" algn="just">
                        <a:lnSpc>
                          <a:spcPct val="107000"/>
                        </a:lnSpc>
                        <a:spcBef>
                          <a:spcPts val="0"/>
                        </a:spcBef>
                        <a:spcAft>
                          <a:spcPts val="0"/>
                        </a:spcAft>
                      </a:pPr>
                      <a:r>
                        <a:rPr lang="en-GB" sz="2000" b="1" dirty="0">
                          <a:effectLst/>
                          <a:latin typeface="Times New Roman" panose="02020603050405020304" pitchFamily="18" charset="0"/>
                          <a:ea typeface="Times New Roman" panose="02020603050405020304" pitchFamily="18" charset="0"/>
                        </a:rPr>
                        <a:t>CATEGORY A PROGRAMMES (A point)                          CODE : CA1</a:t>
                      </a:r>
                      <a:endParaRPr lang="en-US" sz="2000" dirty="0">
                        <a:effectLst/>
                        <a:latin typeface="Times New Roman" panose="02020603050405020304" pitchFamily="18" charset="0"/>
                        <a:ea typeface="Times New Roman" panose="02020603050405020304" pitchFamily="18" charset="0"/>
                      </a:endParaRPr>
                    </a:p>
                  </a:txBody>
                  <a:tcPr marL="67945" marR="33020" marT="444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16439">
                <a:tc>
                  <a:txBody>
                    <a:bodyPr/>
                    <a:lstStyle/>
                    <a:p>
                      <a:pPr marL="0"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Participating in school- or cluster-based workshop (1 point for one workshop).</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Active member of a registered teacher union or any relevant subject-based Association  </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Participating in a special event relevant to teacher’s role </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1"/>
                  </a:ext>
                </a:extLst>
              </a:tr>
              <a:tr h="1922144">
                <a:tc>
                  <a:txBody>
                    <a:bodyPr/>
                    <a:lstStyle/>
                    <a:p>
                      <a:pPr marL="0"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Orientation by Supervisors such as; HT/</a:t>
                      </a:r>
                      <a:r>
                        <a:rPr lang="en-GB" sz="1800" dirty="0" err="1">
                          <a:effectLst/>
                          <a:latin typeface="Times New Roman" panose="02020603050405020304" pitchFamily="18" charset="0"/>
                          <a:ea typeface="Times New Roman" panose="02020603050405020304" pitchFamily="18" charset="0"/>
                        </a:rPr>
                        <a:t>HoD</a:t>
                      </a:r>
                      <a:r>
                        <a:rPr lang="en-GB" sz="1800" dirty="0">
                          <a:effectLst/>
                          <a:latin typeface="Times New Roman" panose="02020603050405020304" pitchFamily="18" charset="0"/>
                          <a:ea typeface="Times New Roman" panose="02020603050405020304" pitchFamily="18" charset="0"/>
                        </a:rPr>
                        <a:t>/CS/DEO</a:t>
                      </a: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(for In-Service Teachers)</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19685"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Using the lessons learnt from reading of journals and books to improve teaching practice or assessment which is verified by school head or any supervisor  </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rPr>
                        <a:t>Participating in individual conference with parents on students’ performance </a:t>
                      </a:r>
                      <a:endParaRPr lang="en-US" sz="180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2"/>
                  </a:ext>
                </a:extLst>
              </a:tr>
              <a:tr h="1232803">
                <a:tc>
                  <a:txBody>
                    <a:bodyPr/>
                    <a:lstStyle/>
                    <a:p>
                      <a:pPr marL="0"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Using lessons learnt from conferences and seminars to improve learning </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Using analysis of learning outcomes to improve learner’s attainment </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5657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fontScale="90000"/>
          </a:bodyPr>
          <a:lstStyle/>
          <a:p>
            <a:r>
              <a:rPr lang="en-GB" b="1" dirty="0"/>
              <a:t>Evidence Based Recommended Activities for CPD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287969"/>
              </p:ext>
            </p:extLst>
          </p:nvPr>
        </p:nvGraphicFramePr>
        <p:xfrm>
          <a:off x="323529" y="1124745"/>
          <a:ext cx="8712966" cy="5721722"/>
        </p:xfrm>
        <a:graphic>
          <a:graphicData uri="http://schemas.openxmlformats.org/drawingml/2006/table">
            <a:tbl>
              <a:tblPr firstRow="1" bandRow="1">
                <a:tableStyleId>{5C22544A-7EE6-4342-B048-85BDC9FD1C3A}</a:tableStyleId>
              </a:tblPr>
              <a:tblGrid>
                <a:gridCol w="2510515">
                  <a:extLst>
                    <a:ext uri="{9D8B030D-6E8A-4147-A177-3AD203B41FA5}">
                      <a16:colId xmlns:a16="http://schemas.microsoft.com/office/drawing/2014/main" val="20000"/>
                    </a:ext>
                  </a:extLst>
                </a:gridCol>
                <a:gridCol w="2890084">
                  <a:extLst>
                    <a:ext uri="{9D8B030D-6E8A-4147-A177-3AD203B41FA5}">
                      <a16:colId xmlns:a16="http://schemas.microsoft.com/office/drawing/2014/main" val="20001"/>
                    </a:ext>
                  </a:extLst>
                </a:gridCol>
                <a:gridCol w="3312367">
                  <a:extLst>
                    <a:ext uri="{9D8B030D-6E8A-4147-A177-3AD203B41FA5}">
                      <a16:colId xmlns:a16="http://schemas.microsoft.com/office/drawing/2014/main" val="20002"/>
                    </a:ext>
                  </a:extLst>
                </a:gridCol>
              </a:tblGrid>
              <a:tr h="433814">
                <a:tc gridSpan="3">
                  <a:txBody>
                    <a:bodyPr/>
                    <a:lstStyle/>
                    <a:p>
                      <a:pPr marL="0" marR="36195" algn="just">
                        <a:lnSpc>
                          <a:spcPct val="107000"/>
                        </a:lnSpc>
                        <a:spcBef>
                          <a:spcPts val="0"/>
                        </a:spcBef>
                        <a:spcAft>
                          <a:spcPts val="0"/>
                        </a:spcAft>
                      </a:pPr>
                      <a:r>
                        <a:rPr lang="en-GB" sz="1800" b="1" dirty="0">
                          <a:effectLst/>
                          <a:latin typeface="Times New Roman" panose="02020603050405020304" pitchFamily="18" charset="0"/>
                          <a:ea typeface="Times New Roman" panose="02020603050405020304" pitchFamily="18" charset="0"/>
                        </a:rPr>
                        <a:t>CATEGORY B PROGRAMMES (2 Points)                                        CODE : CA2</a:t>
                      </a:r>
                      <a:endParaRPr lang="en-US" sz="1800" dirty="0">
                        <a:effectLst/>
                        <a:latin typeface="Times New Roman" panose="02020603050405020304" pitchFamily="18" charset="0"/>
                        <a:ea typeface="Times New Roman" panose="02020603050405020304" pitchFamily="18" charset="0"/>
                      </a:endParaRPr>
                    </a:p>
                  </a:txBody>
                  <a:tcPr marL="67945" marR="33020" marT="444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7596">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Participating in a research project as a team member.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Attendance of a professional conference, lecture and seminar outside of workplace.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Keeping a reflective journal or diary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1"/>
                  </a:ext>
                </a:extLst>
              </a:tr>
              <a:tr h="500996">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Participating in a school based project as a team member.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Facilitating a school-based professional development workshop.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238125" algn="just">
                        <a:lnSpc>
                          <a:spcPct val="107000"/>
                        </a:lnSpc>
                        <a:spcBef>
                          <a:spcPts val="0"/>
                        </a:spcBef>
                        <a:spcAft>
                          <a:spcPts val="0"/>
                        </a:spcAft>
                      </a:pPr>
                      <a:r>
                        <a:rPr lang="en-GB" sz="1400">
                          <a:effectLst/>
                          <a:latin typeface="Times New Roman" panose="02020603050405020304" pitchFamily="18" charset="0"/>
                          <a:ea typeface="Times New Roman" panose="02020603050405020304" pitchFamily="18" charset="0"/>
                        </a:rPr>
                        <a:t>Participating in alternative disciplinary training programmes </a:t>
                      </a:r>
                      <a:endParaRPr lang="en-US" sz="140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2"/>
                  </a:ext>
                </a:extLst>
              </a:tr>
              <a:tr h="1300928">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Development and implementation of assessment framework to promote </a:t>
                      </a:r>
                      <a:r>
                        <a:rPr lang="en-GB" sz="1400" dirty="0" err="1">
                          <a:effectLst/>
                          <a:latin typeface="Times New Roman" panose="02020603050405020304" pitchFamily="18" charset="0"/>
                          <a:ea typeface="Times New Roman" panose="02020603050405020304" pitchFamily="18" charset="0"/>
                        </a:rPr>
                        <a:t>behavioral</a:t>
                      </a:r>
                      <a:r>
                        <a:rPr lang="en-GB" sz="1400" dirty="0">
                          <a:effectLst/>
                          <a:latin typeface="Times New Roman" panose="02020603050405020304" pitchFamily="18" charset="0"/>
                          <a:ea typeface="Times New Roman" panose="02020603050405020304" pitchFamily="18" charset="0"/>
                        </a:rPr>
                        <a:t> change in the three domains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Setting End of term examination questions based on profile dimension.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191135" algn="just">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Prepare, use and manage learning resources which engage students with diverse learning styles and needs </a:t>
                      </a:r>
                      <a:r>
                        <a:rPr lang="en-GB" sz="1400" dirty="0">
                          <a:effectLst/>
                          <a:latin typeface="Times New Roman" panose="02020603050405020304" pitchFamily="18" charset="0"/>
                          <a:ea typeface="Times New Roman" panose="02020603050405020304" pitchFamily="18" charset="0"/>
                        </a:rPr>
                        <a:t>activities (write up and pictures with a cover letter from Head of school).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3"/>
                  </a:ext>
                </a:extLst>
              </a:tr>
              <a:tr h="757596">
                <a:tc>
                  <a:txBody>
                    <a:bodyPr/>
                    <a:lstStyle/>
                    <a:p>
                      <a:pPr marL="0" marR="379095"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Providing clinical supervision and giving constructive feedback.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Promoting good working relationship with subordinates and creating safe environment.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9525" algn="just">
                        <a:lnSpc>
                          <a:spcPct val="99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 Writing of reports (</a:t>
                      </a:r>
                      <a:r>
                        <a:rPr lang="en-GB" sz="1400" dirty="0" err="1">
                          <a:effectLst/>
                          <a:latin typeface="Times New Roman" panose="02020603050405020304" pitchFamily="18" charset="0"/>
                          <a:ea typeface="Times New Roman" panose="02020603050405020304" pitchFamily="18" charset="0"/>
                        </a:rPr>
                        <a:t>e.g</a:t>
                      </a:r>
                      <a:r>
                        <a:rPr lang="en-GB" sz="1400" dirty="0">
                          <a:effectLst/>
                          <a:latin typeface="Times New Roman" panose="02020603050405020304" pitchFamily="18" charset="0"/>
                          <a:ea typeface="Times New Roman" panose="02020603050405020304" pitchFamily="18" charset="0"/>
                        </a:rPr>
                        <a:t> school report, </a:t>
                      </a:r>
                      <a:endParaRPr lang="en-US" sz="14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training/workshop reports)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4"/>
                  </a:ext>
                </a:extLst>
              </a:tr>
              <a:tr h="956595">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Attending Programmes on improving teaching methodologies and delivery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99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Accessing on-line educational related programmes and implementing acquired competences in classroom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99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Participating in school- community or school and parental engagement programmes to foster </a:t>
                      </a:r>
                      <a:endParaRPr lang="en-US" sz="14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learning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5"/>
                  </a:ext>
                </a:extLst>
              </a:tr>
              <a:tr h="1014197">
                <a:tc>
                  <a:txBody>
                    <a:bodyPr/>
                    <a:lstStyle/>
                    <a:p>
                      <a:pPr marL="0" marR="0" algn="just">
                        <a:lnSpc>
                          <a:spcPct val="107000"/>
                        </a:lnSpc>
                        <a:spcBef>
                          <a:spcPts val="0"/>
                        </a:spcBef>
                        <a:spcAft>
                          <a:spcPts val="0"/>
                        </a:spcAft>
                      </a:pPr>
                      <a:r>
                        <a:rPr lang="en-GB" sz="1400">
                          <a:effectLst/>
                          <a:latin typeface="Times New Roman" panose="02020603050405020304" pitchFamily="18" charset="0"/>
                          <a:ea typeface="Times New Roman" panose="02020603050405020304" pitchFamily="18" charset="0"/>
                        </a:rPr>
                        <a:t>A member of Lesson Study </a:t>
                      </a:r>
                      <a:endParaRPr lang="en-US" sz="140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400">
                          <a:effectLst/>
                          <a:latin typeface="Times New Roman" panose="02020603050405020304" pitchFamily="18" charset="0"/>
                          <a:ea typeface="Times New Roman" panose="02020603050405020304" pitchFamily="18" charset="0"/>
                        </a:rPr>
                        <a:t>Team at the District level </a:t>
                      </a:r>
                      <a:endParaRPr lang="en-US" sz="14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1778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Demonstrating how competencies acquired in   Lesson Study Workshop was used to improve learning outcomes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As Executive member of a Teacher Union or Subject Base Association at the District level </a:t>
                      </a:r>
                      <a:endParaRPr lang="en-US" sz="14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877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864096"/>
          </a:xfrm>
        </p:spPr>
        <p:txBody>
          <a:bodyPr>
            <a:normAutofit fontScale="90000"/>
          </a:bodyPr>
          <a:lstStyle/>
          <a:p>
            <a:r>
              <a:rPr lang="en-GB" b="1" dirty="0"/>
              <a:t>Evidence Based Recommended Activities for CPD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4568911"/>
              </p:ext>
            </p:extLst>
          </p:nvPr>
        </p:nvGraphicFramePr>
        <p:xfrm>
          <a:off x="251520" y="1124744"/>
          <a:ext cx="8784976" cy="5703066"/>
        </p:xfrm>
        <a:graphic>
          <a:graphicData uri="http://schemas.openxmlformats.org/drawingml/2006/table">
            <a:tbl>
              <a:tblPr firstRow="1" bandRow="1">
                <a:tableStyleId>{5C22544A-7EE6-4342-B048-85BDC9FD1C3A}</a:tableStyleId>
              </a:tblPr>
              <a:tblGrid>
                <a:gridCol w="2731464">
                  <a:extLst>
                    <a:ext uri="{9D8B030D-6E8A-4147-A177-3AD203B41FA5}">
                      <a16:colId xmlns:a16="http://schemas.microsoft.com/office/drawing/2014/main" val="20000"/>
                    </a:ext>
                  </a:extLst>
                </a:gridCol>
                <a:gridCol w="3196589">
                  <a:extLst>
                    <a:ext uri="{9D8B030D-6E8A-4147-A177-3AD203B41FA5}">
                      <a16:colId xmlns:a16="http://schemas.microsoft.com/office/drawing/2014/main" val="20001"/>
                    </a:ext>
                  </a:extLst>
                </a:gridCol>
                <a:gridCol w="2856923">
                  <a:extLst>
                    <a:ext uri="{9D8B030D-6E8A-4147-A177-3AD203B41FA5}">
                      <a16:colId xmlns:a16="http://schemas.microsoft.com/office/drawing/2014/main" val="20002"/>
                    </a:ext>
                  </a:extLst>
                </a:gridCol>
              </a:tblGrid>
              <a:tr h="364048">
                <a:tc gridSpan="3">
                  <a:txBody>
                    <a:bodyPr/>
                    <a:lstStyle/>
                    <a:p>
                      <a:pPr marL="19685" marR="0" algn="just">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0" marR="18415" algn="just">
                        <a:lnSpc>
                          <a:spcPct val="107000"/>
                        </a:lnSpc>
                        <a:spcBef>
                          <a:spcPts val="0"/>
                        </a:spcBef>
                        <a:spcAft>
                          <a:spcPts val="0"/>
                        </a:spcAft>
                      </a:pPr>
                      <a:r>
                        <a:rPr lang="en-GB" sz="1600" b="1" dirty="0">
                          <a:effectLst/>
                          <a:latin typeface="Times New Roman" panose="02020603050405020304" pitchFamily="18" charset="0"/>
                          <a:ea typeface="Times New Roman" panose="02020603050405020304" pitchFamily="18" charset="0"/>
                        </a:rPr>
                        <a:t>CATEGORY C PROGRAMMES (3 points)</a:t>
                      </a:r>
                      <a:r>
                        <a:rPr lang="en-GB" sz="1600" dirty="0">
                          <a:effectLst/>
                          <a:latin typeface="Times New Roman" panose="02020603050405020304" pitchFamily="18" charset="0"/>
                          <a:ea typeface="Times New Roman" panose="02020603050405020304" pitchFamily="18" charset="0"/>
                        </a:rPr>
                        <a:t>                                     CODE:  CA3</a:t>
                      </a:r>
                      <a:endParaRPr lang="en-US" sz="1600" dirty="0">
                        <a:effectLst/>
                        <a:latin typeface="Times New Roman" panose="02020603050405020304" pitchFamily="18" charset="0"/>
                        <a:ea typeface="Times New Roman" panose="02020603050405020304" pitchFamily="18" charset="0"/>
                      </a:endParaRPr>
                    </a:p>
                  </a:txBody>
                  <a:tcPr marL="67945" marR="49530" marT="381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03607">
                <a:tc>
                  <a:txBody>
                    <a:bodyPr/>
                    <a:lstStyle/>
                    <a:p>
                      <a:pPr marL="0" marR="4445"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Acting as a staff in charge of preparing and supervising students for any competition or activity in a school term.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Taking additional responsibility as a class teacher, form master, house staff, chaplain, gardening teacher, head of department or providing counselling for students etc.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Presenting at a professional workshop, lecture and seminar in or outside of workplace.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extLst>
                  <a:ext uri="{0D108BD9-81ED-4DB2-BD59-A6C34878D82A}">
                    <a16:rowId xmlns:a16="http://schemas.microsoft.com/office/drawing/2014/main" val="10001"/>
                  </a:ext>
                </a:extLst>
              </a:tr>
              <a:tr h="875090">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Participating in setting of questions for a national or international body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a:effectLst/>
                          <a:latin typeface="Times New Roman" panose="02020603050405020304" pitchFamily="18" charset="0"/>
                          <a:ea typeface="Times New Roman" panose="02020603050405020304" pitchFamily="18" charset="0"/>
                        </a:rPr>
                        <a:t>Active participation as a member of school-based or district level committee established to support student learning or improvement in school administration. </a:t>
                      </a:r>
                      <a:endParaRPr lang="en-US" sz="140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Attending a short course or completion of distant school-based PD module with a minimum of 3 hours of active learning per month.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extLst>
                  <a:ext uri="{0D108BD9-81ED-4DB2-BD59-A6C34878D82A}">
                    <a16:rowId xmlns:a16="http://schemas.microsoft.com/office/drawing/2014/main" val="10002"/>
                  </a:ext>
                </a:extLst>
              </a:tr>
              <a:tr h="875090">
                <a:tc>
                  <a:txBody>
                    <a:bodyPr/>
                    <a:lstStyle/>
                    <a:p>
                      <a:pPr marL="0" marR="1143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Winning award as the best teacher at the school level in a year.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1524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Evidence of mentoring a student-teacher through the four pillars of mentoring and coaching framework to adopt Universal Design for Learning (UDL) methods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Integrating ICT and other technologies in school administration.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extLst>
                  <a:ext uri="{0D108BD9-81ED-4DB2-BD59-A6C34878D82A}">
                    <a16:rowId xmlns:a16="http://schemas.microsoft.com/office/drawing/2014/main" val="10003"/>
                  </a:ext>
                </a:extLst>
              </a:tr>
              <a:tr h="875090">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Participating in collection and management of educational data. (write up on processes and evidence of engagement is needed)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Applying procurement laws and financial management policies in school and office administration.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13970" algn="just">
                        <a:lnSpc>
                          <a:spcPct val="107000"/>
                        </a:lnSpc>
                        <a:spcBef>
                          <a:spcPts val="0"/>
                        </a:spcBef>
                        <a:spcAft>
                          <a:spcPts val="0"/>
                        </a:spcAft>
                      </a:pPr>
                      <a:r>
                        <a:rPr lang="en-GB" sz="1400">
                          <a:effectLst/>
                          <a:latin typeface="Times New Roman" panose="02020603050405020304" pitchFamily="18" charset="0"/>
                          <a:ea typeface="Times New Roman" panose="02020603050405020304" pitchFamily="18" charset="0"/>
                        </a:rPr>
                        <a:t>Participating in stakeholder meetings and programmes for building partnership. </a:t>
                      </a:r>
                      <a:endParaRPr lang="en-US" sz="1400">
                        <a:effectLst/>
                        <a:latin typeface="Times New Roman" panose="02020603050405020304" pitchFamily="18" charset="0"/>
                        <a:ea typeface="Times New Roman" panose="02020603050405020304" pitchFamily="18" charset="0"/>
                      </a:endParaRPr>
                    </a:p>
                  </a:txBody>
                  <a:tcPr marL="67945" marR="49530" marT="3810" marB="0"/>
                </a:tc>
                <a:extLst>
                  <a:ext uri="{0D108BD9-81ED-4DB2-BD59-A6C34878D82A}">
                    <a16:rowId xmlns:a16="http://schemas.microsoft.com/office/drawing/2014/main" val="10004"/>
                  </a:ext>
                </a:extLst>
              </a:tr>
              <a:tr h="1514076">
                <a:tc>
                  <a:txBody>
                    <a:bodyPr/>
                    <a:lstStyle/>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Facilitating in a District Lesson Study Workshop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Demonstration evidence on how competences acquired from Lesson Study Workshop was used to support other teachers in carrying out their duties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tc>
                  <a:txBody>
                    <a:bodyPr/>
                    <a:lstStyle/>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As Executive member of a Teacher Union or Subject Base Association at the Regional level </a:t>
                      </a:r>
                      <a:endParaRPr lang="en-US" sz="14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4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67945" marR="49530" marT="381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7729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fontScale="90000"/>
          </a:bodyPr>
          <a:lstStyle/>
          <a:p>
            <a:r>
              <a:rPr lang="en-GB" b="1" dirty="0"/>
              <a:t>Evidence Based Recommended Activities for CPD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8896943"/>
              </p:ext>
            </p:extLst>
          </p:nvPr>
        </p:nvGraphicFramePr>
        <p:xfrm>
          <a:off x="251520" y="1196751"/>
          <a:ext cx="8640960" cy="567651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495274">
                <a:tc gridSpan="3">
                  <a:txBody>
                    <a:bodyPr/>
                    <a:lstStyle/>
                    <a:p>
                      <a:pPr marL="0" marR="18415" algn="ctr">
                        <a:lnSpc>
                          <a:spcPct val="107000"/>
                        </a:lnSpc>
                        <a:spcBef>
                          <a:spcPts val="0"/>
                        </a:spcBef>
                        <a:spcAft>
                          <a:spcPts val="0"/>
                        </a:spcAft>
                      </a:pPr>
                      <a:r>
                        <a:rPr lang="en-GB" sz="1600" b="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635" marR="21590" algn="ctr">
                        <a:lnSpc>
                          <a:spcPct val="107000"/>
                        </a:lnSpc>
                        <a:spcBef>
                          <a:spcPts val="0"/>
                        </a:spcBef>
                        <a:spcAft>
                          <a:spcPts val="0"/>
                        </a:spcAft>
                      </a:pPr>
                      <a:r>
                        <a:rPr lang="en-GB" sz="1600" b="1" dirty="0">
                          <a:effectLst/>
                          <a:latin typeface="Times New Roman" panose="02020603050405020304" pitchFamily="18" charset="0"/>
                          <a:ea typeface="Times New Roman" panose="02020603050405020304" pitchFamily="18" charset="0"/>
                        </a:rPr>
                        <a:t>CATEGORY D PROGRAMMES (4 points)  CODE : CA4</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3628">
                <a:tc>
                  <a:txBody>
                    <a:bodyPr/>
                    <a:lstStyle/>
                    <a:p>
                      <a:pPr marL="0" marR="3048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Attend short courses or complete PD distant, school based or online module with a min. of 12 </a:t>
                      </a:r>
                      <a:r>
                        <a:rPr lang="en-GB" sz="1600" dirty="0" err="1">
                          <a:effectLst/>
                          <a:latin typeface="Times New Roman" panose="02020603050405020304" pitchFamily="18" charset="0"/>
                          <a:ea typeface="Times New Roman" panose="02020603050405020304" pitchFamily="18" charset="0"/>
                        </a:rPr>
                        <a:t>hrs</a:t>
                      </a:r>
                      <a:r>
                        <a:rPr lang="en-GB" sz="1600" dirty="0">
                          <a:effectLst/>
                          <a:latin typeface="Times New Roman" panose="02020603050405020304" pitchFamily="18" charset="0"/>
                          <a:ea typeface="Times New Roman" panose="02020603050405020304" pitchFamily="18" charset="0"/>
                        </a:rPr>
                        <a:t> of active learning per month.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Participating in marking of scripts for a national or international body as an Assistant Examiner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2159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Serving as an executive member of a professional or subject-based group and performing teaching role at the same time in a year.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1"/>
                  </a:ext>
                </a:extLst>
              </a:tr>
              <a:tr h="1003344">
                <a:tc>
                  <a:txBody>
                    <a:bodyPr/>
                    <a:lstStyle/>
                    <a:p>
                      <a:pPr marL="0" marR="28575"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Participating in a committee of enquiry or jury service on issues relating to education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Organizing or coordinating special events or commemorations at the school or district level. </a:t>
                      </a:r>
                      <a:endParaRPr lang="en-US" sz="16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3175"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Planning or facilitating school-based or district-level in-service training programme or workshop. </a:t>
                      </a:r>
                      <a:endParaRPr lang="en-US" sz="160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2"/>
                  </a:ext>
                </a:extLst>
              </a:tr>
              <a:tr h="749308">
                <a:tc>
                  <a:txBody>
                    <a:bodyPr/>
                    <a:lstStyle/>
                    <a:p>
                      <a:pPr marL="0" marR="12065"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Winning award as one of the three best teachers at the district level. </a:t>
                      </a:r>
                      <a:endParaRPr lang="en-US" sz="16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Working as a coordinator or an internal examiner or assessor in any institution.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Serving on an education committee at the district level </a:t>
                      </a:r>
                      <a:endParaRPr lang="en-US" sz="160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3"/>
                  </a:ext>
                </a:extLst>
              </a:tr>
              <a:tr h="1003344">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Participating in Leadership for Learning training and developing an action plan for implementation. </a:t>
                      </a:r>
                      <a:endParaRPr lang="en-US" sz="16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9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Participating in management training programmes to implement desirable change in school management systems.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1778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Participating in a curriculum training programme that is in relation with assigned level or office of operation </a:t>
                      </a:r>
                      <a:endParaRPr lang="en-US" sz="160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4"/>
                  </a:ext>
                </a:extLst>
              </a:tr>
              <a:tr h="1181459">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Facilitating in a Regional Lesson Study Conference </a:t>
                      </a:r>
                      <a:endParaRPr lang="en-US" sz="16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9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Demonstrate evidence on how competences acquired from Lesson Study Workshop is used to improve learning outcomes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in a district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As Executive member of a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Teacher Union or Subject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Base Association at the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National level </a:t>
                      </a:r>
                      <a:endParaRPr lang="en-US" sz="16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397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solidFill>
                  <a:prstClr val="black"/>
                </a:solidFill>
              </a:rPr>
              <a:t>Evidence Based Recommended Activities for CPD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394481"/>
              </p:ext>
            </p:extLst>
          </p:nvPr>
        </p:nvGraphicFramePr>
        <p:xfrm>
          <a:off x="457200" y="1600200"/>
          <a:ext cx="8229600" cy="462381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r>
                        <a:rPr lang="fr-FR" dirty="0"/>
                        <a:t>CATEGORY E PROGRAMMES (5 points)                        CODE : CA5</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algn="just">
                        <a:lnSpc>
                          <a:spcPct val="99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Participating in marking of scripts for a national or international body as a </a:t>
                      </a:r>
                      <a:endParaRPr lang="en-US" sz="12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Team Leader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200">
                          <a:effectLst/>
                          <a:latin typeface="Times New Roman" panose="02020603050405020304" pitchFamily="18" charset="0"/>
                          <a:ea typeface="Times New Roman" panose="02020603050405020304" pitchFamily="18" charset="0"/>
                        </a:rPr>
                        <a:t>Identifying a prevailing problem in society that militates against student performance, devising ways to mitigate such and getting colleagues ascent for implementation </a:t>
                      </a:r>
                      <a:endParaRPr lang="en-US" sz="12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Winning award as one of the three best teachers at the regional level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1"/>
                  </a:ext>
                </a:extLst>
              </a:tr>
              <a:tr h="370840">
                <a:tc>
                  <a:txBody>
                    <a:bodyPr/>
                    <a:lstStyle/>
                    <a:p>
                      <a:pPr marL="0" marR="3048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Mentoring a newly qualified teacher/newly appointed teacher (5 points per NQT per year).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Serving as a resource person on any radio or TV programme relating to education (once a year).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Participating in a community-based services relating to education.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2"/>
                  </a:ext>
                </a:extLst>
              </a:tr>
              <a:tr h="370840">
                <a:tc>
                  <a:txBody>
                    <a:bodyPr/>
                    <a:lstStyle/>
                    <a:p>
                      <a:pPr marL="0"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Planning or facilitating a short course at the school or district level.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Serving on an education committee at the regional level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Facilitating a session at an international or subject-based conference. </a:t>
                      </a:r>
                      <a:endParaRPr lang="en-US" sz="1200" dirty="0">
                        <a:effectLst/>
                        <a:latin typeface="Times New Roman" panose="02020603050405020304" pitchFamily="18" charset="0"/>
                        <a:ea typeface="Times New Roman" panose="02020603050405020304" pitchFamily="18" charset="0"/>
                      </a:endParaRPr>
                    </a:p>
                  </a:txBody>
                  <a:tcPr marL="67945" marR="33020" marT="4445" marB="0"/>
                </a:tc>
                <a:extLst>
                  <a:ext uri="{0D108BD9-81ED-4DB2-BD59-A6C34878D82A}">
                    <a16:rowId xmlns:a16="http://schemas.microsoft.com/office/drawing/2014/main" val="10003"/>
                  </a:ext>
                </a:extLst>
              </a:tr>
              <a:tr h="1339446">
                <a:tc>
                  <a:txBody>
                    <a:bodyPr/>
                    <a:lstStyle/>
                    <a:p>
                      <a:pPr marL="0"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Demonstrating the understanding of the curriculum framework and structure, content and</a:t>
                      </a:r>
                      <a:r>
                        <a:rPr lang="en-US" sz="1200" dirty="0">
                          <a:effectLst/>
                          <a:latin typeface="Times New Roman" panose="02020603050405020304" pitchFamily="18" charset="0"/>
                          <a:ea typeface="Times New Roman" panose="02020603050405020304" pitchFamily="18" charset="0"/>
                        </a:rPr>
                        <a:t>expected outcomes of the curriculum of the grade(s) and subject(s) they teach. </a:t>
                      </a:r>
                    </a:p>
                  </a:txBody>
                  <a:tcPr marL="67945" marR="33020" marT="4445" marB="0"/>
                </a:tc>
                <a:tc>
                  <a:txBody>
                    <a:bodyPr/>
                    <a:lstStyle/>
                    <a:p>
                      <a:pPr marL="635" marR="0" algn="just">
                        <a:lnSpc>
                          <a:spcPct val="99000"/>
                        </a:lnSpc>
                        <a:spcBef>
                          <a:spcPts val="0"/>
                        </a:spcBef>
                        <a:spcAft>
                          <a:spcPts val="0"/>
                        </a:spcAft>
                      </a:pPr>
                      <a:r>
                        <a:rPr lang="en-GB" sz="1200">
                          <a:effectLst/>
                          <a:latin typeface="Times New Roman" panose="02020603050405020304" pitchFamily="18" charset="0"/>
                          <a:ea typeface="Times New Roman" panose="02020603050405020304" pitchFamily="18" charset="0"/>
                        </a:rPr>
                        <a:t>Planning, monitoring and evaluating in sustainable development in education. </a:t>
                      </a:r>
                      <a:endParaRPr lang="en-US" sz="120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7945" marR="33020" marT="4445" marB="0"/>
                </a:tc>
                <a:tc>
                  <a:txBody>
                    <a:bodyPr/>
                    <a:lstStyle/>
                    <a:p>
                      <a:pPr marL="635" marR="20955"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Participating in a training programmes which deals with ender Responsive Programmes, disability </a:t>
                      </a:r>
                      <a:r>
                        <a:rPr lang="en-US" sz="1200" dirty="0">
                          <a:effectLst/>
                          <a:latin typeface="Times New Roman" panose="02020603050405020304" pitchFamily="18" charset="0"/>
                          <a:ea typeface="Times New Roman" panose="02020603050405020304" pitchFamily="18" charset="0"/>
                        </a:rPr>
                        <a:t>Inclusive pedagogies as well as building skills on UDL and demonstrating evidence of how competences acquired were implemented in school environment. </a:t>
                      </a:r>
                    </a:p>
                  </a:txBody>
                  <a:tcPr marL="67945" marR="33020" marT="4445" marB="0"/>
                </a:tc>
                <a:extLst>
                  <a:ext uri="{0D108BD9-81ED-4DB2-BD59-A6C34878D82A}">
                    <a16:rowId xmlns:a16="http://schemas.microsoft.com/office/drawing/2014/main" val="10004"/>
                  </a:ext>
                </a:extLst>
              </a:tr>
              <a:tr h="370840">
                <a:tc>
                  <a:txBody>
                    <a:bodyPr/>
                    <a:lstStyle/>
                    <a:p>
                      <a:pPr marL="0"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Presenting a lesson on </a:t>
                      </a:r>
                      <a:endParaRPr lang="en-US" sz="12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National Lesson Study Day </a:t>
                      </a:r>
                      <a:endParaRPr lang="en-US" sz="12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200">
                          <a:effectLst/>
                          <a:latin typeface="Times New Roman" panose="02020603050405020304" pitchFamily="18" charset="0"/>
                          <a:ea typeface="Times New Roman" panose="02020603050405020304" pitchFamily="18" charset="0"/>
                        </a:rPr>
                        <a:t>Presenting a paper on how Lesson Study has been used to improve learning outcomes </a:t>
                      </a:r>
                      <a:endParaRPr lang="en-US" sz="120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Serving on a panel at </a:t>
                      </a:r>
                      <a:endParaRPr lang="en-US" sz="12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National Lesson Study Day </a:t>
                      </a:r>
                      <a:endParaRPr lang="en-US" sz="1200" dirty="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5"/>
                  </a:ext>
                </a:extLst>
              </a:tr>
              <a:tr h="370840">
                <a:tc>
                  <a:txBody>
                    <a:bodyPr/>
                    <a:lstStyle/>
                    <a:p>
                      <a:pPr marL="0"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Facilitating a 10 workshop on Human right issues for different 3 different districts</a:t>
                      </a:r>
                      <a:endParaRPr lang="en-US" sz="12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4445" algn="just">
                        <a:lnSpc>
                          <a:spcPct val="107000"/>
                        </a:lnSpc>
                        <a:spcBef>
                          <a:spcPts val="0"/>
                        </a:spcBef>
                        <a:spcAft>
                          <a:spcPts val="0"/>
                        </a:spcAft>
                      </a:pPr>
                      <a:r>
                        <a:rPr lang="en-GB" sz="1200">
                          <a:effectLst/>
                          <a:latin typeface="Times New Roman" panose="02020603050405020304" pitchFamily="18" charset="0"/>
                          <a:ea typeface="Times New Roman" panose="02020603050405020304" pitchFamily="18" charset="0"/>
                        </a:rPr>
                        <a:t>Evidence of implementation of Human Right Strategies in classroom/school environment </a:t>
                      </a:r>
                      <a:endParaRPr lang="en-US" sz="120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99000"/>
                        </a:lnSpc>
                        <a:spcBef>
                          <a:spcPts val="0"/>
                        </a:spcBef>
                        <a:spcAft>
                          <a:spcPts val="5"/>
                        </a:spcAft>
                      </a:pPr>
                      <a:r>
                        <a:rPr lang="en-GB" sz="1200" dirty="0">
                          <a:effectLst/>
                          <a:latin typeface="Times New Roman" panose="02020603050405020304" pitchFamily="18" charset="0"/>
                          <a:ea typeface="Times New Roman" panose="02020603050405020304" pitchFamily="18" charset="0"/>
                        </a:rPr>
                        <a:t>Evidence and positive results on implementation of alternative disciplinary </a:t>
                      </a:r>
                      <a:endParaRPr lang="en-US" sz="12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200" dirty="0">
                          <a:effectLst/>
                          <a:latin typeface="Times New Roman" panose="02020603050405020304" pitchFamily="18" charset="0"/>
                          <a:ea typeface="Times New Roman" panose="02020603050405020304" pitchFamily="18" charset="0"/>
                        </a:rPr>
                        <a:t>strategies in the school environment </a:t>
                      </a:r>
                      <a:endParaRPr lang="en-US" sz="1200" dirty="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471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9"/>
            <a:ext cx="8229600" cy="1143000"/>
          </a:xfrm>
        </p:spPr>
        <p:txBody>
          <a:bodyPr>
            <a:normAutofit fontScale="90000"/>
          </a:bodyPr>
          <a:lstStyle/>
          <a:p>
            <a:r>
              <a:rPr lang="en-GB" sz="4000" b="1" dirty="0">
                <a:solidFill>
                  <a:prstClr val="black"/>
                </a:solidFill>
              </a:rPr>
              <a:t>Evidence Based Recommended Activities for CPD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1781628"/>
              </p:ext>
            </p:extLst>
          </p:nvPr>
        </p:nvGraphicFramePr>
        <p:xfrm>
          <a:off x="323528" y="1268760"/>
          <a:ext cx="8579295" cy="5469409"/>
        </p:xfrm>
        <a:graphic>
          <a:graphicData uri="http://schemas.openxmlformats.org/drawingml/2006/table">
            <a:tbl>
              <a:tblPr firstRow="1" bandRow="1">
                <a:tableStyleId>{5C22544A-7EE6-4342-B048-85BDC9FD1C3A}</a:tableStyleId>
              </a:tblPr>
              <a:tblGrid>
                <a:gridCol w="2859765">
                  <a:extLst>
                    <a:ext uri="{9D8B030D-6E8A-4147-A177-3AD203B41FA5}">
                      <a16:colId xmlns:a16="http://schemas.microsoft.com/office/drawing/2014/main" val="20000"/>
                    </a:ext>
                  </a:extLst>
                </a:gridCol>
                <a:gridCol w="2458729">
                  <a:extLst>
                    <a:ext uri="{9D8B030D-6E8A-4147-A177-3AD203B41FA5}">
                      <a16:colId xmlns:a16="http://schemas.microsoft.com/office/drawing/2014/main" val="20001"/>
                    </a:ext>
                  </a:extLst>
                </a:gridCol>
                <a:gridCol w="3260801">
                  <a:extLst>
                    <a:ext uri="{9D8B030D-6E8A-4147-A177-3AD203B41FA5}">
                      <a16:colId xmlns:a16="http://schemas.microsoft.com/office/drawing/2014/main" val="20002"/>
                    </a:ext>
                  </a:extLst>
                </a:gridCol>
              </a:tblGrid>
              <a:tr h="414173">
                <a:tc gridSpan="3">
                  <a:txBody>
                    <a:bodyPr/>
                    <a:lstStyle/>
                    <a:p>
                      <a:r>
                        <a:rPr lang="fr-FR" sz="1600" dirty="0"/>
                        <a:t>CATEGORY F PROGRAMMES (10 points)                        CODE : CA10</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210436">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Participate in a committee to  develop policies and guidelines related to education or to the practice of teaching.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3048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Participate in marking of scripts for a national or international body as a Chief Examiner (10 points per marking session).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Leading a team of teachers to implement approaches to solve a previously identified problem in society that militates against student performance in your school. </a:t>
                      </a:r>
                      <a:endParaRPr lang="en-US" sz="160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1"/>
                  </a:ext>
                </a:extLst>
              </a:tr>
              <a:tr h="476783">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Serving on an education committee at the national level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Presenting at a national or international conference </a:t>
                      </a:r>
                      <a:endParaRPr lang="en-US" sz="160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Winning award as one of the three best teachers at the national level </a:t>
                      </a:r>
                      <a:endParaRPr lang="en-US" sz="160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2"/>
                  </a:ext>
                </a:extLst>
              </a:tr>
              <a:tr h="965885">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Conducting school-based research or project leading to improvement in student learning outcomes.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Writing of proposals to support school administration.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Managing educational projects and programmes at the school, district, regional or national level. </a:t>
                      </a:r>
                      <a:endParaRPr lang="en-US" sz="160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3"/>
                  </a:ext>
                </a:extLst>
              </a:tr>
              <a:tr h="1363635">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Implementing Quality Assurance and Accreditation systems in education.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9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Promoting female students’ participation in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Mathematics, Science and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TVET programmes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9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Facilitating three gender responsive pedagogies that uses inclusive pedagogies to integrate social and education inclusion of students with disabilities with evidence)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4"/>
                  </a:ext>
                </a:extLst>
              </a:tr>
              <a:tr h="721334">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Attending International </a:t>
                      </a:r>
                      <a:endParaRPr lang="en-US" sz="1600">
                        <a:effectLst/>
                        <a:latin typeface="Times New Roman" panose="02020603050405020304" pitchFamily="18" charset="0"/>
                        <a:ea typeface="Times New Roman" panose="02020603050405020304" pitchFamily="18" charset="0"/>
                      </a:endParaRPr>
                    </a:p>
                    <a:p>
                      <a:pPr marL="0" marR="1016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Conference on Lesson Study </a:t>
                      </a:r>
                      <a:endParaRPr lang="en-US" sz="160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 member of organizing committee of International Education Programme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Working as Education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Technical Working </a:t>
                      </a:r>
                      <a:endParaRPr lang="en-US" sz="16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Committee Member </a:t>
                      </a:r>
                      <a:endParaRPr lang="en-US" sz="1600" dirty="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2894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sz="4000" b="1" dirty="0">
                <a:solidFill>
                  <a:prstClr val="black"/>
                </a:solidFill>
              </a:rPr>
              <a:t>Evidence Based Recommended Activities for CPD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3184257"/>
              </p:ext>
            </p:extLst>
          </p:nvPr>
        </p:nvGraphicFramePr>
        <p:xfrm>
          <a:off x="467544" y="1340767"/>
          <a:ext cx="8424936" cy="5040561"/>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2521543">
                  <a:extLst>
                    <a:ext uri="{9D8B030D-6E8A-4147-A177-3AD203B41FA5}">
                      <a16:colId xmlns:a16="http://schemas.microsoft.com/office/drawing/2014/main" val="20001"/>
                    </a:ext>
                  </a:extLst>
                </a:gridCol>
                <a:gridCol w="2158977">
                  <a:extLst>
                    <a:ext uri="{9D8B030D-6E8A-4147-A177-3AD203B41FA5}">
                      <a16:colId xmlns:a16="http://schemas.microsoft.com/office/drawing/2014/main" val="20002"/>
                    </a:ext>
                  </a:extLst>
                </a:gridCol>
              </a:tblGrid>
              <a:tr h="446044">
                <a:tc gridSpan="3">
                  <a:txBody>
                    <a:bodyPr/>
                    <a:lstStyle/>
                    <a:p>
                      <a:r>
                        <a:rPr lang="en-US" dirty="0"/>
                        <a:t>Category G</a:t>
                      </a:r>
                      <a:r>
                        <a:rPr lang="en-US" baseline="0" dirty="0"/>
                        <a:t>  </a:t>
                      </a:r>
                      <a:r>
                        <a:rPr lang="en-US" baseline="0" dirty="0" err="1"/>
                        <a:t>Programmes</a:t>
                      </a:r>
                      <a:r>
                        <a:rPr lang="en-US" baseline="0" dirty="0"/>
                        <a:t> 15 Points  Code CA 15</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923820">
                <a:tc>
                  <a:txBody>
                    <a:bodyPr/>
                    <a:lstStyle/>
                    <a:p>
                      <a:pPr marL="0" marR="10795" algn="just">
                        <a:lnSpc>
                          <a:spcPct val="99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Publication in peer reviewed journal, contributing to a book chapter, publishing a book or working as an editor of a published book accepted by </a:t>
                      </a: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subject-based association or </a:t>
                      </a: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r>
                        <a:rPr lang="en-GB" sz="1800" dirty="0" err="1">
                          <a:effectLst/>
                          <a:latin typeface="Times New Roman" panose="02020603050405020304" pitchFamily="18" charset="0"/>
                          <a:ea typeface="Times New Roman" panose="02020603050405020304" pitchFamily="18" charset="0"/>
                        </a:rPr>
                        <a:t>NaCCA</a:t>
                      </a: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99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Completing an accredited education programme leading to the award of a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Post Graduate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Diploma/Degree </a:t>
                      </a:r>
                      <a:endParaRPr lang="en-US" sz="18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800">
                          <a:effectLst/>
                          <a:latin typeface="Times New Roman" panose="02020603050405020304" pitchFamily="18" charset="0"/>
                          <a:ea typeface="Times New Roman" panose="02020603050405020304" pitchFamily="18" charset="0"/>
                        </a:rPr>
                        <a:t>Innovation in teaching published in peer reviewed journal approved by relevant body established by NTC </a:t>
                      </a:r>
                      <a:endParaRPr lang="en-US" sz="180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1"/>
                  </a:ext>
                </a:extLst>
              </a:tr>
              <a:tr h="2670697">
                <a:tc>
                  <a:txBody>
                    <a:bodyPr/>
                    <a:lstStyle/>
                    <a:p>
                      <a:pPr marL="0" marR="0" algn="just">
                        <a:lnSpc>
                          <a:spcPct val="99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writing a chapter of a book on Gender Responsive Pedagogies or Publishing an article on Gender </a:t>
                      </a:r>
                      <a:endParaRPr lang="en-US" sz="1800" dirty="0">
                        <a:effectLst/>
                        <a:latin typeface="Times New Roman" panose="02020603050405020304" pitchFamily="18" charset="0"/>
                        <a:ea typeface="Times New Roman" panose="02020603050405020304" pitchFamily="18" charset="0"/>
                      </a:endParaRPr>
                    </a:p>
                    <a:p>
                      <a:pPr marL="0" marR="73025" algn="just">
                        <a:lnSpc>
                          <a:spcPct val="99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Responsive Pedagogies in a recognised and best-selling newspaper or writing a peer review journal or paper on UDL and/or the importance of Inclusive Education </a:t>
                      </a:r>
                      <a:endParaRPr lang="en-US" sz="18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Presenting a paper on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Lesson Study at World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Lesson Study Conference </a:t>
                      </a:r>
                      <a:endParaRPr lang="en-US" sz="1800" dirty="0">
                        <a:effectLst/>
                        <a:latin typeface="Times New Roman" panose="02020603050405020304" pitchFamily="18" charset="0"/>
                        <a:ea typeface="Times New Roman" panose="02020603050405020304" pitchFamily="18" charset="0"/>
                      </a:endParaRPr>
                    </a:p>
                  </a:txBody>
                  <a:tcPr marL="67945" marR="31750" marT="4445" marB="0"/>
                </a:tc>
                <a:tc>
                  <a:txBody>
                    <a:bodyPr/>
                    <a:lstStyle/>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As a Coordinator /Director of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National or International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Programme relating to </a:t>
                      </a:r>
                      <a:endParaRPr lang="en-US" sz="1800" dirty="0">
                        <a:effectLst/>
                        <a:latin typeface="Times New Roman" panose="02020603050405020304" pitchFamily="18" charset="0"/>
                        <a:ea typeface="Times New Roman" panose="02020603050405020304" pitchFamily="18" charset="0"/>
                      </a:endParaRPr>
                    </a:p>
                    <a:p>
                      <a:pPr marL="635" marR="0" algn="just">
                        <a:lnSpc>
                          <a:spcPct val="107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Education </a:t>
                      </a:r>
                      <a:endParaRPr lang="en-US" sz="1800" dirty="0">
                        <a:effectLst/>
                        <a:latin typeface="Times New Roman" panose="02020603050405020304" pitchFamily="18" charset="0"/>
                        <a:ea typeface="Times New Roman" panose="02020603050405020304" pitchFamily="18" charset="0"/>
                      </a:endParaRPr>
                    </a:p>
                  </a:txBody>
                  <a:tcPr marL="67945" marR="31750" marT="444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0879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GB" b="1" dirty="0"/>
              <a:t>Awarding of CPD Points</a:t>
            </a:r>
          </a:p>
        </p:txBody>
      </p:sp>
      <p:sp>
        <p:nvSpPr>
          <p:cNvPr id="3" name="Content Placeholder 2"/>
          <p:cNvSpPr>
            <a:spLocks noGrp="1"/>
          </p:cNvSpPr>
          <p:nvPr>
            <p:ph idx="1"/>
          </p:nvPr>
        </p:nvSpPr>
        <p:spPr>
          <a:xfrm>
            <a:off x="395536" y="980728"/>
            <a:ext cx="8496944" cy="5688632"/>
          </a:xfrm>
        </p:spPr>
        <p:txBody>
          <a:bodyPr>
            <a:normAutofit/>
          </a:bodyPr>
          <a:lstStyle/>
          <a:p>
            <a:r>
              <a:rPr lang="en-GB" dirty="0"/>
              <a:t>The framework provides formulas for calculating PD points at teachers’ respective ranks. </a:t>
            </a:r>
          </a:p>
          <a:p>
            <a:r>
              <a:rPr lang="en-GB" dirty="0"/>
              <a:t>The PD credit points and Portfolio Assessment Scores determine the professional standing of the teacher.</a:t>
            </a:r>
          </a:p>
          <a:p>
            <a:r>
              <a:rPr lang="en-GB" dirty="0"/>
              <a:t>Teachers </a:t>
            </a:r>
            <a:r>
              <a:rPr lang="en-GB" b="1" dirty="0"/>
              <a:t>MUST </a:t>
            </a:r>
            <a:r>
              <a:rPr lang="en-GB" dirty="0"/>
              <a:t>meet these requirements to renew their licenses, otherwise, they cannot practice as a teacher. </a:t>
            </a:r>
          </a:p>
        </p:txBody>
      </p:sp>
    </p:spTree>
    <p:extLst>
      <p:ext uri="{BB962C8B-B14F-4D97-AF65-F5344CB8AC3E}">
        <p14:creationId xmlns:p14="http://schemas.microsoft.com/office/powerpoint/2010/main" val="17266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GB" b="1" dirty="0"/>
              <a:t>OBJECTIVES OF PD </a:t>
            </a:r>
          </a:p>
        </p:txBody>
      </p:sp>
      <p:sp>
        <p:nvSpPr>
          <p:cNvPr id="3" name="Content Placeholder 2"/>
          <p:cNvSpPr>
            <a:spLocks noGrp="1"/>
          </p:cNvSpPr>
          <p:nvPr>
            <p:ph idx="1"/>
          </p:nvPr>
        </p:nvSpPr>
        <p:spPr>
          <a:xfrm>
            <a:off x="457200" y="980728"/>
            <a:ext cx="8291264" cy="5544616"/>
          </a:xfrm>
        </p:spPr>
        <p:txBody>
          <a:bodyPr>
            <a:normAutofit fontScale="92500" lnSpcReduction="20000"/>
          </a:bodyPr>
          <a:lstStyle/>
          <a:p>
            <a:r>
              <a:rPr lang="en-GB" dirty="0"/>
              <a:t>The objectives of PD for teachers is intended to:  </a:t>
            </a:r>
          </a:p>
          <a:p>
            <a:pPr lvl="1"/>
            <a:r>
              <a:rPr lang="en-GB" dirty="0"/>
              <a:t>i. Provide forums for harnessing ideas and experiences in order to improve teacher professional competence, commitment and life-long learning.  </a:t>
            </a:r>
          </a:p>
          <a:p>
            <a:pPr lvl="1"/>
            <a:r>
              <a:rPr lang="en-GB" dirty="0"/>
              <a:t>ii. Offer intellectual, emotional and social engagements to enrich teachers’ experiences in an intellectual environment with discipline as they work regularly with others. </a:t>
            </a:r>
          </a:p>
          <a:p>
            <a:pPr lvl="1"/>
            <a:r>
              <a:rPr lang="en-GB" dirty="0"/>
              <a:t>iii. Demonstrate the social responsiveness by encouraging members of the profession to collaborate as community of experts (Professional Learning Community – PLC), and be current, skilful and knowledgeable in their practice. </a:t>
            </a:r>
          </a:p>
          <a:p>
            <a:pPr lvl="1"/>
            <a:r>
              <a:rPr lang="en-GB" dirty="0"/>
              <a:t>iv. Keep teachers in good standing and be abreast of time. </a:t>
            </a:r>
          </a:p>
        </p:txBody>
      </p:sp>
    </p:spTree>
    <p:extLst>
      <p:ext uri="{BB962C8B-B14F-4D97-AF65-F5344CB8AC3E}">
        <p14:creationId xmlns:p14="http://schemas.microsoft.com/office/powerpoint/2010/main" val="5143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US" sz="3600" b="1" dirty="0"/>
              <a:t>PD Points Required for Designated Ranks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8019768"/>
              </p:ext>
            </p:extLst>
          </p:nvPr>
        </p:nvGraphicFramePr>
        <p:xfrm>
          <a:off x="215009" y="1052736"/>
          <a:ext cx="8821487" cy="5214747"/>
        </p:xfrm>
        <a:graphic>
          <a:graphicData uri="http://schemas.openxmlformats.org/drawingml/2006/table">
            <a:tbl>
              <a:tblPr firstRow="1" bandRow="1">
                <a:tableStyleId>{5C22544A-7EE6-4342-B048-85BDC9FD1C3A}</a:tableStyleId>
              </a:tblPr>
              <a:tblGrid>
                <a:gridCol w="1152127">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gridCol w="684584">
                  <a:extLst>
                    <a:ext uri="{9D8B030D-6E8A-4147-A177-3AD203B41FA5}">
                      <a16:colId xmlns:a16="http://schemas.microsoft.com/office/drawing/2014/main" val="20002"/>
                    </a:ext>
                  </a:extLst>
                </a:gridCol>
              </a:tblGrid>
              <a:tr h="341668">
                <a:tc>
                  <a:txBody>
                    <a:bodyPr/>
                    <a:lstStyle/>
                    <a:p>
                      <a:pPr marL="0" marR="0" algn="just">
                        <a:lnSpc>
                          <a:spcPct val="107000"/>
                        </a:lnSpc>
                        <a:spcBef>
                          <a:spcPts val="0"/>
                        </a:spcBef>
                        <a:spcAft>
                          <a:spcPts val="0"/>
                        </a:spcAft>
                      </a:pPr>
                      <a:r>
                        <a:rPr lang="en-GB" sz="1600" b="1" dirty="0">
                          <a:effectLst/>
                          <a:latin typeface="Times New Roman" panose="02020603050405020304" pitchFamily="18" charset="0"/>
                          <a:ea typeface="Times New Roman" panose="02020603050405020304" pitchFamily="18" charset="0"/>
                        </a:rPr>
                        <a:t>Teacher Rank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b="1">
                          <a:effectLst/>
                          <a:latin typeface="Times New Roman" panose="02020603050405020304" pitchFamily="18" charset="0"/>
                          <a:ea typeface="Times New Roman" panose="02020603050405020304" pitchFamily="18" charset="0"/>
                        </a:rPr>
                        <a:t>Equivalent Rank in the System </a:t>
                      </a:r>
                      <a:endParaRPr lang="en-US" sz="160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b="1" dirty="0">
                          <a:effectLst/>
                          <a:latin typeface="Times New Roman" panose="02020603050405020304" pitchFamily="18" charset="0"/>
                          <a:ea typeface="Times New Roman" panose="02020603050405020304" pitchFamily="18" charset="0"/>
                        </a:rPr>
                        <a:t>Points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0"/>
                  </a:ext>
                </a:extLst>
              </a:tr>
              <a:tr h="498853">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Service Personnel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12065"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Newly Qualified Teacher (one year Induction/ National Service before Licensing.)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560"/>
                        </a:spcAft>
                      </a:pPr>
                      <a:r>
                        <a:rPr lang="en-GB" sz="1600">
                          <a:effectLst/>
                          <a:latin typeface="Times New Roman" panose="02020603050405020304" pitchFamily="18" charset="0"/>
                          <a:ea typeface="Times New Roman" panose="02020603050405020304" pitchFamily="18" charset="0"/>
                        </a:rPr>
                        <a:t>25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1"/>
                  </a:ext>
                </a:extLst>
              </a:tr>
              <a:tr h="246650">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Supt II </a:t>
                      </a:r>
                      <a:endParaRPr lang="en-US" sz="160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1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60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2"/>
                  </a:ext>
                </a:extLst>
              </a:tr>
              <a:tr h="246650">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Supt I </a:t>
                      </a:r>
                      <a:endParaRPr lang="en-US" sz="160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2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65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3"/>
                  </a:ext>
                </a:extLst>
              </a:tr>
              <a:tr h="24665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Sen. Supt 1I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3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70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4"/>
                  </a:ext>
                </a:extLst>
              </a:tr>
              <a:tr h="24665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Sen. Supt I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4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75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5"/>
                  </a:ext>
                </a:extLst>
              </a:tr>
              <a:tr h="24665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Prin. Supt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5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80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6"/>
                  </a:ext>
                </a:extLst>
              </a:tr>
              <a:tr h="24665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Ass. Dir. II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6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85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7"/>
                  </a:ext>
                </a:extLst>
              </a:tr>
              <a:tr h="24665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Ass. Dir. I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7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90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8"/>
                  </a:ext>
                </a:extLst>
              </a:tr>
              <a:tr h="24665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Dep. Dir.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Rank 8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7000"/>
                        </a:lnSpc>
                        <a:spcBef>
                          <a:spcPts val="0"/>
                        </a:spcBef>
                        <a:spcAft>
                          <a:spcPts val="0"/>
                        </a:spcAft>
                      </a:pPr>
                      <a:r>
                        <a:rPr lang="en-GB" sz="1600">
                          <a:effectLst/>
                          <a:latin typeface="Times New Roman" panose="02020603050405020304" pitchFamily="18" charset="0"/>
                          <a:ea typeface="Times New Roman" panose="02020603050405020304" pitchFamily="18" charset="0"/>
                        </a:rPr>
                        <a:t>95 </a:t>
                      </a:r>
                      <a:endParaRPr lang="en-US" sz="160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09"/>
                  </a:ext>
                </a:extLst>
              </a:tr>
              <a:tr h="1149857">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Directors II  </a:t>
                      </a:r>
                    </a:p>
                    <a:p>
                      <a:pPr marL="0" marR="0" algn="just">
                        <a:lnSpc>
                          <a:spcPct val="107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Rank  9 </a:t>
                      </a:r>
                    </a:p>
                    <a:p>
                      <a:pPr marL="0" marR="0" algn="just">
                        <a:lnSpc>
                          <a:spcPct val="107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0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Attend five CPDs organised by NTC and GES. These directors will provide school academic improvement report in the district with specific names of schools, reference point and improvement made.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4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100</a:t>
                      </a:r>
                      <a:endParaRPr lang="en-US" sz="1600" dirty="0">
                        <a:effectLst/>
                        <a:latin typeface="Times New Roman" panose="02020603050405020304" pitchFamily="18" charset="0"/>
                        <a:ea typeface="Times New Roman" panose="02020603050405020304" pitchFamily="18" charset="0"/>
                      </a:endParaRPr>
                    </a:p>
                    <a:p>
                      <a:pPr marL="0" marR="0" algn="just">
                        <a:lnSpc>
                          <a:spcPct val="14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23495"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10"/>
                  </a:ext>
                </a:extLst>
              </a:tr>
              <a:tr h="942000">
                <a:tc>
                  <a:txBody>
                    <a:bodyPr/>
                    <a:lstStyle/>
                    <a:p>
                      <a:pPr marL="0" marR="0" algn="just">
                        <a:lnSpc>
                          <a:spcPct val="107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Directors I</a:t>
                      </a:r>
                    </a:p>
                    <a:p>
                      <a:pPr marL="0" marR="0" lvl="0" indent="0" algn="just" defTabSz="914400" rtl="0" eaLnBrk="1" fontAlgn="auto" latinLnBrk="0" hangingPunct="1">
                        <a:lnSpc>
                          <a:spcPct val="149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Rank 10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algn="just">
                        <a:lnSpc>
                          <a:spcPct val="107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00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Attend five CPDs organised by NTC and GES. Regional Directors to provide reports on academic progression in four (4) districts per year.</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tc>
                  <a:txBody>
                    <a:bodyPr/>
                    <a:lstStyle/>
                    <a:p>
                      <a:pPr marL="0" marR="0" algn="just">
                        <a:lnSpc>
                          <a:spcPct val="14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110</a:t>
                      </a:r>
                      <a:endParaRPr lang="en-US" sz="1600" dirty="0">
                        <a:effectLst/>
                        <a:latin typeface="Times New Roman" panose="02020603050405020304" pitchFamily="18" charset="0"/>
                        <a:ea typeface="Times New Roman" panose="02020603050405020304" pitchFamily="18" charset="0"/>
                      </a:endParaRPr>
                    </a:p>
                    <a:p>
                      <a:pPr marL="0" marR="0" algn="just">
                        <a:lnSpc>
                          <a:spcPct val="14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lnSpc>
                          <a:spcPct val="149000"/>
                        </a:lnSpc>
                        <a:spcBef>
                          <a:spcPts val="0"/>
                        </a:spcBef>
                        <a:spcAft>
                          <a:spcPts val="0"/>
                        </a:spcAft>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35560" marT="5715"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65577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br>
              <a:rPr lang="en-US" sz="3600" b="1" dirty="0"/>
            </a:br>
            <a:r>
              <a:rPr lang="en-US" sz="3600" b="1" dirty="0"/>
              <a:t>TOTAL PD CREDIT POINTS TO BE ACCRUED FOR EACH RANK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2368026"/>
              </p:ext>
            </p:extLst>
          </p:nvPr>
        </p:nvGraphicFramePr>
        <p:xfrm>
          <a:off x="107504" y="1556785"/>
          <a:ext cx="8856983" cy="5256590"/>
        </p:xfrm>
        <a:graphic>
          <a:graphicData uri="http://schemas.openxmlformats.org/drawingml/2006/table">
            <a:tbl>
              <a:tblPr firstRow="1" bandRow="1">
                <a:tableStyleId>{5C22544A-7EE6-4342-B048-85BDC9FD1C3A}</a:tableStyleId>
              </a:tblPr>
              <a:tblGrid>
                <a:gridCol w="1096098">
                  <a:extLst>
                    <a:ext uri="{9D8B030D-6E8A-4147-A177-3AD203B41FA5}">
                      <a16:colId xmlns:a16="http://schemas.microsoft.com/office/drawing/2014/main" val="20000"/>
                    </a:ext>
                  </a:extLst>
                </a:gridCol>
                <a:gridCol w="1856229">
                  <a:extLst>
                    <a:ext uri="{9D8B030D-6E8A-4147-A177-3AD203B41FA5}">
                      <a16:colId xmlns:a16="http://schemas.microsoft.com/office/drawing/2014/main" val="20001"/>
                    </a:ext>
                  </a:extLst>
                </a:gridCol>
                <a:gridCol w="1243671">
                  <a:extLst>
                    <a:ext uri="{9D8B030D-6E8A-4147-A177-3AD203B41FA5}">
                      <a16:colId xmlns:a16="http://schemas.microsoft.com/office/drawing/2014/main" val="20002"/>
                    </a:ext>
                  </a:extLst>
                </a:gridCol>
                <a:gridCol w="1708657">
                  <a:extLst>
                    <a:ext uri="{9D8B030D-6E8A-4147-A177-3AD203B41FA5}">
                      <a16:colId xmlns:a16="http://schemas.microsoft.com/office/drawing/2014/main" val="20003"/>
                    </a:ext>
                  </a:extLst>
                </a:gridCol>
                <a:gridCol w="1901498">
                  <a:extLst>
                    <a:ext uri="{9D8B030D-6E8A-4147-A177-3AD203B41FA5}">
                      <a16:colId xmlns:a16="http://schemas.microsoft.com/office/drawing/2014/main" val="20004"/>
                    </a:ext>
                  </a:extLst>
                </a:gridCol>
                <a:gridCol w="1050830">
                  <a:extLst>
                    <a:ext uri="{9D8B030D-6E8A-4147-A177-3AD203B41FA5}">
                      <a16:colId xmlns:a16="http://schemas.microsoft.com/office/drawing/2014/main" val="20005"/>
                    </a:ext>
                  </a:extLst>
                </a:gridCol>
              </a:tblGrid>
              <a:tr h="405207">
                <a:tc rowSpan="2">
                  <a:txBody>
                    <a:bodyPr/>
                    <a:lstStyle/>
                    <a:p>
                      <a:pPr marL="0" marR="0" algn="just">
                        <a:spcBef>
                          <a:spcPts val="0"/>
                        </a:spcBef>
                        <a:spcAft>
                          <a:spcPts val="0"/>
                        </a:spcAft>
                      </a:pPr>
                      <a:r>
                        <a:rPr lang="en-GB" sz="1600" dirty="0">
                          <a:solidFill>
                            <a:srgbClr val="000000"/>
                          </a:solidFill>
                          <a:effectLst/>
                          <a:latin typeface="Times New Roman" pitchFamily="18" charset="0"/>
                          <a:ea typeface="Times New Roman" panose="02020603050405020304" pitchFamily="18" charset="0"/>
                          <a:cs typeface="Times New Roman" pitchFamily="18" charset="0"/>
                        </a:rPr>
                        <a:t> </a:t>
                      </a:r>
                      <a:endParaRPr lang="en-US" sz="1600" dirty="0">
                        <a:effectLst/>
                        <a:latin typeface="Times New Roman" panose="02020603050405020304" pitchFamily="18" charset="0"/>
                        <a:ea typeface="Times New Roman" panose="02020603050405020304" pitchFamily="18" charset="0"/>
                        <a:cs typeface="Times New Roman" pitchFamily="18" charset="0"/>
                      </a:endParaRPr>
                    </a:p>
                    <a:p>
                      <a:pPr marL="0" marR="0" algn="just">
                        <a:spcBef>
                          <a:spcPts val="0"/>
                        </a:spcBef>
                        <a:spcAft>
                          <a:spcPts val="0"/>
                        </a:spcAft>
                      </a:pPr>
                      <a:r>
                        <a:rPr lang="en-GB" sz="1600" dirty="0">
                          <a:solidFill>
                            <a:srgbClr val="000000"/>
                          </a:solidFill>
                          <a:effectLst/>
                          <a:latin typeface="Times New Roman" pitchFamily="18" charset="0"/>
                          <a:ea typeface="Times New Roman" panose="02020603050405020304" pitchFamily="18" charset="0"/>
                          <a:cs typeface="Times New Roman" pitchFamily="18" charset="0"/>
                        </a:rPr>
                        <a:t> RANK</a:t>
                      </a:r>
                      <a:endParaRPr lang="en-US"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tc>
                <a:tc rowSpan="2">
                  <a:txBody>
                    <a:bodyPr/>
                    <a:lstStyle/>
                    <a:p>
                      <a:pPr marL="0" marR="0" algn="just">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ASSIGNED POINTS PER PD   YEAR (3 years)</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TOTAL POINTS PER PD CYCLE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just">
                        <a:spcBef>
                          <a:spcPts val="0"/>
                        </a:spcBef>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TOTAL</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99313">
                <a:tc vMerge="1">
                  <a:txBody>
                    <a:bodyPr/>
                    <a:lstStyle/>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pPr marL="0" marR="0" algn="ctr">
                        <a:spcBef>
                          <a:spcPts val="0"/>
                        </a:spcBef>
                        <a:spcAft>
                          <a:spcPts val="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RANK BASED</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MANDATORY</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RECOMMENDED</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60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60.0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a:solidFill>
                            <a:srgbClr val="000000"/>
                          </a:solidFill>
                          <a:effectLst/>
                          <a:latin typeface="Times New Roman" panose="02020603050405020304" pitchFamily="18" charset="0"/>
                          <a:ea typeface="Times New Roman" panose="02020603050405020304" pitchFamily="18" charset="0"/>
                        </a:rPr>
                        <a:t>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17.0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65.0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70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70.0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26.0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75.0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80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80.0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85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37.0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85.0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90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90.0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26.0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95.0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100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48.0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405207">
                <a:tc>
                  <a:txBody>
                    <a:bodyPr/>
                    <a:lstStyle/>
                    <a:p>
                      <a:pPr marL="0" marR="0" algn="just">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110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26.0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54.0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110.0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48207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63272" cy="648072"/>
          </a:xfrm>
        </p:spPr>
        <p:txBody>
          <a:bodyPr>
            <a:normAutofit fontScale="90000"/>
          </a:bodyPr>
          <a:lstStyle/>
          <a:p>
            <a:r>
              <a:rPr lang="en-US" b="1" dirty="0"/>
              <a:t>Relevance of Point Based System </a:t>
            </a:r>
          </a:p>
        </p:txBody>
      </p:sp>
      <p:sp>
        <p:nvSpPr>
          <p:cNvPr id="3" name="Content Placeholder 2"/>
          <p:cNvSpPr>
            <a:spLocks noGrp="1"/>
          </p:cNvSpPr>
          <p:nvPr>
            <p:ph idx="1"/>
          </p:nvPr>
        </p:nvSpPr>
        <p:spPr>
          <a:xfrm>
            <a:off x="323528" y="836712"/>
            <a:ext cx="8640960" cy="5904656"/>
          </a:xfrm>
        </p:spPr>
        <p:txBody>
          <a:bodyPr>
            <a:noAutofit/>
          </a:bodyPr>
          <a:lstStyle/>
          <a:p>
            <a:r>
              <a:rPr lang="en-US" sz="2000" b="1" dirty="0"/>
              <a:t>Renewal of License </a:t>
            </a:r>
          </a:p>
          <a:p>
            <a:pPr lvl="1"/>
            <a:r>
              <a:rPr lang="en-US" sz="2000" dirty="0"/>
              <a:t>Teachers shall renewed their license every three (3) years BASED on stipulated minimum credit points earned on the current rank. However, teachers are required to meet one-third of their training points in a year to determine their professional standing status n that year.</a:t>
            </a:r>
          </a:p>
          <a:p>
            <a:r>
              <a:rPr lang="en-US" sz="2000" b="1" dirty="0"/>
              <a:t>Criteria for Teacher Prize Selection  </a:t>
            </a:r>
          </a:p>
          <a:p>
            <a:pPr lvl="1"/>
            <a:r>
              <a:rPr lang="en-US" sz="2000" dirty="0"/>
              <a:t>Ghana Teacher Prize award and any other selection processes.    </a:t>
            </a:r>
          </a:p>
          <a:p>
            <a:r>
              <a:rPr lang="en-US" sz="2000" b="1" dirty="0"/>
              <a:t>Promotion by the employer </a:t>
            </a:r>
          </a:p>
          <a:p>
            <a:pPr lvl="1"/>
            <a:r>
              <a:rPr lang="en-US" sz="2000" dirty="0"/>
              <a:t>GES will depend on teachers’ CPD and renewal of license for promotion.</a:t>
            </a:r>
          </a:p>
          <a:p>
            <a:r>
              <a:rPr lang="en-US" sz="2000" b="1" dirty="0"/>
              <a:t>Appeals </a:t>
            </a:r>
          </a:p>
          <a:p>
            <a:pPr lvl="1"/>
            <a:r>
              <a:rPr lang="en-US" sz="2000" dirty="0"/>
              <a:t>Any teacher whose license is not renewed and feels unfairly treated may appeal the decision in accordance with the provisions of the NTC Act. </a:t>
            </a:r>
          </a:p>
          <a:p>
            <a:r>
              <a:rPr lang="en-US" sz="2000" b="1" dirty="0"/>
              <a:t>Focus of PD  </a:t>
            </a:r>
          </a:p>
          <a:p>
            <a:pPr lvl="1"/>
            <a:r>
              <a:rPr lang="en-US" sz="2000" dirty="0"/>
              <a:t>For the content of a PD to be acceptable to NTC, it must be drawn from the list of training needs and related subject matters that enhance the pedagogical skills of the teacher. </a:t>
            </a:r>
          </a:p>
          <a:p>
            <a:endParaRPr lang="en-US" sz="1600" dirty="0"/>
          </a:p>
        </p:txBody>
      </p:sp>
    </p:spTree>
    <p:extLst>
      <p:ext uri="{BB962C8B-B14F-4D97-AF65-F5344CB8AC3E}">
        <p14:creationId xmlns:p14="http://schemas.microsoft.com/office/powerpoint/2010/main" val="2648052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US" b="1" dirty="0"/>
              <a:t>Submission of PD Information </a:t>
            </a:r>
          </a:p>
        </p:txBody>
      </p:sp>
      <p:sp>
        <p:nvSpPr>
          <p:cNvPr id="3" name="Content Placeholder 2"/>
          <p:cNvSpPr>
            <a:spLocks noGrp="1"/>
          </p:cNvSpPr>
          <p:nvPr>
            <p:ph idx="1"/>
          </p:nvPr>
        </p:nvSpPr>
        <p:spPr>
          <a:xfrm>
            <a:off x="251520" y="980728"/>
            <a:ext cx="8640960" cy="5616624"/>
          </a:xfrm>
        </p:spPr>
        <p:txBody>
          <a:bodyPr>
            <a:normAutofit fontScale="92500" lnSpcReduction="10000"/>
          </a:bodyPr>
          <a:lstStyle/>
          <a:p>
            <a:r>
              <a:rPr lang="en-GB" sz="3600" dirty="0"/>
              <a:t>Service Providers shall fill teachers’ logbooks and later complete digital logging on  the portal after each programme.</a:t>
            </a:r>
          </a:p>
          <a:p>
            <a:endParaRPr lang="en-US" sz="1300" dirty="0"/>
          </a:p>
          <a:p>
            <a:r>
              <a:rPr lang="en-GB" sz="3600" dirty="0"/>
              <a:t>Participants should crosscheck their training logbooks and portfolio records with NTC to validate their data submitted by the Service Providers and Portfolio Assessors respectively. </a:t>
            </a:r>
          </a:p>
          <a:p>
            <a:endParaRPr lang="en-US" sz="1300" dirty="0"/>
          </a:p>
          <a:p>
            <a:r>
              <a:rPr lang="en-US" sz="3600" dirty="0"/>
              <a:t>Education </a:t>
            </a:r>
            <a:r>
              <a:rPr lang="en-GB" sz="3600" dirty="0"/>
              <a:t>Directors or their Representatives shall enter </a:t>
            </a:r>
            <a:r>
              <a:rPr lang="en-US" sz="3600" dirty="0"/>
              <a:t>PD points from SBI, CBI or any other organized by GES.</a:t>
            </a:r>
            <a:endParaRPr lang="en-US" dirty="0"/>
          </a:p>
        </p:txBody>
      </p:sp>
    </p:spTree>
    <p:extLst>
      <p:ext uri="{BB962C8B-B14F-4D97-AF65-F5344CB8AC3E}">
        <p14:creationId xmlns:p14="http://schemas.microsoft.com/office/powerpoint/2010/main" val="60022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en-GB" b="1" dirty="0"/>
              <a:t>Submission of PD Information </a:t>
            </a:r>
          </a:p>
        </p:txBody>
      </p:sp>
      <p:sp>
        <p:nvSpPr>
          <p:cNvPr id="3" name="Content Placeholder 2"/>
          <p:cNvSpPr>
            <a:spLocks noGrp="1"/>
          </p:cNvSpPr>
          <p:nvPr>
            <p:ph idx="1"/>
          </p:nvPr>
        </p:nvSpPr>
        <p:spPr>
          <a:xfrm>
            <a:off x="457200" y="1124744"/>
            <a:ext cx="8363272" cy="5400600"/>
          </a:xfrm>
        </p:spPr>
        <p:txBody>
          <a:bodyPr>
            <a:normAutofit fontScale="85000" lnSpcReduction="20000"/>
          </a:bodyPr>
          <a:lstStyle/>
          <a:p>
            <a:r>
              <a:rPr lang="en-GB" b="1" dirty="0"/>
              <a:t>In private schools,</a:t>
            </a:r>
          </a:p>
          <a:p>
            <a:r>
              <a:rPr lang="en-GB" dirty="0"/>
              <a:t>4. Training points relating to SBI,CBI and DBI shall be verified by NTC. The immediate supervisor of the teacher shall log any self-initiative made by the teacher to promote teaching and learning in the Logbook. </a:t>
            </a:r>
          </a:p>
          <a:p>
            <a:endParaRPr lang="en-GB" sz="1100" dirty="0"/>
          </a:p>
          <a:p>
            <a:r>
              <a:rPr lang="en-GB" dirty="0"/>
              <a:t>5. Logbooks shall be submitted to the respective District/Regional Directors who have the unique access to enter the accrued points upon verification. </a:t>
            </a:r>
          </a:p>
          <a:p>
            <a:endParaRPr lang="en-GB" sz="1100" dirty="0"/>
          </a:p>
          <a:p>
            <a:r>
              <a:rPr lang="en-GB" dirty="0"/>
              <a:t>6. The digital logging shall be open to Directors, one (1) month before vacation and shall be closed three weeks after vacation. </a:t>
            </a:r>
            <a:endParaRPr lang="en-GB" sz="1000" dirty="0"/>
          </a:p>
          <a:p>
            <a:r>
              <a:rPr lang="en-GB" dirty="0"/>
              <a:t>Front desk officers may be appointed by a director to support the entries at school levels. </a:t>
            </a:r>
          </a:p>
          <a:p>
            <a:endParaRPr lang="en-GB" dirty="0"/>
          </a:p>
        </p:txBody>
      </p:sp>
    </p:spTree>
    <p:extLst>
      <p:ext uri="{BB962C8B-B14F-4D97-AF65-F5344CB8AC3E}">
        <p14:creationId xmlns:p14="http://schemas.microsoft.com/office/powerpoint/2010/main" val="3379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br>
              <a:rPr lang="en-US" b="1" dirty="0"/>
            </a:br>
            <a:r>
              <a:rPr lang="en-US" b="1" dirty="0"/>
              <a:t>UNIQUE CASES </a:t>
            </a:r>
            <a:br>
              <a:rPr lang="en-US" dirty="0"/>
            </a:br>
            <a:endParaRPr lang="en-US" dirty="0"/>
          </a:p>
        </p:txBody>
      </p:sp>
      <p:sp>
        <p:nvSpPr>
          <p:cNvPr id="3" name="Content Placeholder 2"/>
          <p:cNvSpPr>
            <a:spLocks noGrp="1"/>
          </p:cNvSpPr>
          <p:nvPr>
            <p:ph idx="1"/>
          </p:nvPr>
        </p:nvSpPr>
        <p:spPr>
          <a:xfrm>
            <a:off x="323528" y="1124744"/>
            <a:ext cx="8496944" cy="5472608"/>
          </a:xfrm>
        </p:spPr>
        <p:txBody>
          <a:bodyPr>
            <a:normAutofit fontScale="77500" lnSpcReduction="20000"/>
          </a:bodyPr>
          <a:lstStyle/>
          <a:p>
            <a:r>
              <a:rPr lang="en-US" dirty="0"/>
              <a:t>Non-practicing licensed teachers who are practicing shall be required to </a:t>
            </a:r>
            <a:r>
              <a:rPr lang="en-GB" dirty="0"/>
              <a:t>attend and submit evidences related to the teaching profession in the area of  </a:t>
            </a:r>
          </a:p>
          <a:p>
            <a:pPr lvl="1"/>
            <a:r>
              <a:rPr lang="en-US" dirty="0"/>
              <a:t>workshops,</a:t>
            </a:r>
          </a:p>
          <a:p>
            <a:pPr lvl="1"/>
            <a:r>
              <a:rPr lang="en-US" dirty="0"/>
              <a:t>trainings and </a:t>
            </a:r>
          </a:p>
          <a:p>
            <a:pPr lvl="1"/>
            <a:r>
              <a:rPr lang="en-US" dirty="0"/>
              <a:t>seminars</a:t>
            </a:r>
          </a:p>
          <a:p>
            <a:r>
              <a:rPr lang="en-US" dirty="0"/>
              <a:t>Otherwise, the teacher concerned may be requested to attend PD trainings related to the current rank before readmission into the profession. </a:t>
            </a:r>
          </a:p>
          <a:p>
            <a:r>
              <a:rPr lang="en-US" dirty="0"/>
              <a:t>Also, in situations where employers are not able to provide required number of supply driven activities for teachers, teachers are required to rely on other available means to accrue the needed PD points.</a:t>
            </a:r>
          </a:p>
          <a:p>
            <a:r>
              <a:rPr lang="en-US" dirty="0"/>
              <a:t>Teachers who accept postings to deprived areas shall be given training worth </a:t>
            </a:r>
            <a:r>
              <a:rPr lang="en-US" b="1" dirty="0"/>
              <a:t>10 points </a:t>
            </a:r>
            <a:r>
              <a:rPr lang="en-US" dirty="0"/>
              <a:t>by the employer without payment of training fee. </a:t>
            </a:r>
          </a:p>
        </p:txBody>
      </p:sp>
    </p:spTree>
    <p:extLst>
      <p:ext uri="{BB962C8B-B14F-4D97-AF65-F5344CB8AC3E}">
        <p14:creationId xmlns:p14="http://schemas.microsoft.com/office/powerpoint/2010/main" val="56947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fontScale="90000"/>
          </a:bodyPr>
          <a:lstStyle/>
          <a:p>
            <a:r>
              <a:rPr lang="en-US" b="1" dirty="0"/>
              <a:t>Conclusion </a:t>
            </a:r>
            <a:br>
              <a:rPr lang="en-US" b="1" dirty="0"/>
            </a:br>
            <a:r>
              <a:rPr lang="en-US" sz="4000" b="1" dirty="0"/>
              <a:t>The Role of Employers of Teachers</a:t>
            </a:r>
            <a:r>
              <a:rPr lang="en-US" b="1" dirty="0"/>
              <a:t> </a:t>
            </a:r>
          </a:p>
        </p:txBody>
      </p:sp>
      <p:sp>
        <p:nvSpPr>
          <p:cNvPr id="3" name="Content Placeholder 2"/>
          <p:cNvSpPr>
            <a:spLocks noGrp="1"/>
          </p:cNvSpPr>
          <p:nvPr>
            <p:ph idx="1"/>
          </p:nvPr>
        </p:nvSpPr>
        <p:spPr>
          <a:xfrm>
            <a:off x="251520" y="1628800"/>
            <a:ext cx="8640960" cy="4896544"/>
          </a:xfrm>
        </p:spPr>
        <p:txBody>
          <a:bodyPr>
            <a:normAutofit fontScale="92500" lnSpcReduction="20000"/>
          </a:bodyPr>
          <a:lstStyle/>
          <a:p>
            <a:r>
              <a:rPr lang="en-US" dirty="0"/>
              <a:t>The employers of teachers are expected to continuously motivate their teachers to participate in PD </a:t>
            </a:r>
            <a:r>
              <a:rPr lang="en-US" dirty="0" err="1"/>
              <a:t>programmes</a:t>
            </a:r>
            <a:r>
              <a:rPr lang="en-US" dirty="0"/>
              <a:t>. The employers can do this by:  </a:t>
            </a:r>
          </a:p>
          <a:p>
            <a:pPr lvl="1"/>
            <a:r>
              <a:rPr lang="en-US" dirty="0"/>
              <a:t>Granting teachers leave to attend PD </a:t>
            </a:r>
            <a:r>
              <a:rPr lang="en-US" dirty="0" err="1"/>
              <a:t>programmes</a:t>
            </a:r>
            <a:r>
              <a:rPr lang="en-US" dirty="0"/>
              <a:t>.  </a:t>
            </a:r>
          </a:p>
          <a:p>
            <a:pPr lvl="1"/>
            <a:r>
              <a:rPr lang="en-US" dirty="0"/>
              <a:t>Liaising with NTC to bring to the notice of teachers relevant information pertaining to  PD.  </a:t>
            </a:r>
          </a:p>
          <a:p>
            <a:pPr lvl="1"/>
            <a:r>
              <a:rPr lang="en-US" dirty="0"/>
              <a:t>Rewarding teachers who excel in PDs.  </a:t>
            </a:r>
          </a:p>
          <a:p>
            <a:pPr lvl="1"/>
            <a:r>
              <a:rPr lang="en-US" dirty="0"/>
              <a:t>Making participation in PD a mandatory condition for promotion and enjoying other benefits . </a:t>
            </a:r>
          </a:p>
          <a:p>
            <a:pPr lvl="1"/>
            <a:r>
              <a:rPr lang="en-US" dirty="0"/>
              <a:t>Organizing mandatory trainings for teachers including SBIs, CBIs and DBIs.</a:t>
            </a:r>
          </a:p>
          <a:p>
            <a:pPr lvl="1"/>
            <a:r>
              <a:rPr lang="en-US" dirty="0"/>
              <a:t>Liaising with NTC to occasionally provide supply driven trainings to teachers.  </a:t>
            </a:r>
          </a:p>
        </p:txBody>
      </p:sp>
    </p:spTree>
    <p:extLst>
      <p:ext uri="{BB962C8B-B14F-4D97-AF65-F5344CB8AC3E}">
        <p14:creationId xmlns:p14="http://schemas.microsoft.com/office/powerpoint/2010/main" val="1681399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225" y="1600200"/>
            <a:ext cx="7727549"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09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OBJECTIVES OF PD </a:t>
            </a:r>
          </a:p>
        </p:txBody>
      </p:sp>
      <p:sp>
        <p:nvSpPr>
          <p:cNvPr id="3" name="Content Placeholder 2"/>
          <p:cNvSpPr>
            <a:spLocks noGrp="1"/>
          </p:cNvSpPr>
          <p:nvPr>
            <p:ph idx="1"/>
          </p:nvPr>
        </p:nvSpPr>
        <p:spPr>
          <a:xfrm>
            <a:off x="457200" y="1268760"/>
            <a:ext cx="8435280" cy="5256584"/>
          </a:xfrm>
        </p:spPr>
        <p:txBody>
          <a:bodyPr>
            <a:normAutofit fontScale="92500"/>
          </a:bodyPr>
          <a:lstStyle/>
          <a:p>
            <a:r>
              <a:rPr lang="en-GB" dirty="0"/>
              <a:t>The objectives of PD for teachers is intended to: </a:t>
            </a:r>
          </a:p>
          <a:p>
            <a:pPr lvl="1"/>
            <a:r>
              <a:rPr lang="en-GB" dirty="0"/>
              <a:t>v. Maintain professional excellence. </a:t>
            </a:r>
          </a:p>
          <a:p>
            <a:pPr lvl="1"/>
            <a:r>
              <a:rPr lang="en-GB" dirty="0"/>
              <a:t>vi. Make available prospect to supplement the initial training of teachers and improve their knowledge, skills, attitude and practices to meet diverse learners’ needs.   </a:t>
            </a:r>
          </a:p>
          <a:p>
            <a:pPr lvl="1"/>
            <a:r>
              <a:rPr lang="en-GB" dirty="0"/>
              <a:t>vii. Assist teachers to adapt, contribute, think critically and participate actively in addressing challenges associated with teaching and learning and to implement recommendations.  </a:t>
            </a:r>
          </a:p>
          <a:p>
            <a:pPr lvl="1"/>
            <a:r>
              <a:rPr lang="en-GB" dirty="0"/>
              <a:t>viii. Augment teachers’ commitment to their chosen profession. </a:t>
            </a:r>
          </a:p>
          <a:p>
            <a:endParaRPr lang="en-GB" dirty="0"/>
          </a:p>
        </p:txBody>
      </p:sp>
    </p:spTree>
    <p:extLst>
      <p:ext uri="{BB962C8B-B14F-4D97-AF65-F5344CB8AC3E}">
        <p14:creationId xmlns:p14="http://schemas.microsoft.com/office/powerpoint/2010/main" val="17408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640960" cy="936104"/>
          </a:xfrm>
        </p:spPr>
        <p:txBody>
          <a:bodyPr>
            <a:normAutofit fontScale="90000"/>
          </a:bodyPr>
          <a:lstStyle/>
          <a:p>
            <a:br>
              <a:rPr lang="en-GB" b="1" dirty="0"/>
            </a:br>
            <a:r>
              <a:rPr lang="en-GB" b="1" dirty="0"/>
              <a:t>RATIONALE FOR PD ACTIVITIES </a:t>
            </a:r>
            <a:br>
              <a:rPr lang="en-GB" dirty="0"/>
            </a:br>
            <a:endParaRPr lang="en-GB" dirty="0"/>
          </a:p>
        </p:txBody>
      </p:sp>
      <p:sp>
        <p:nvSpPr>
          <p:cNvPr id="3" name="Content Placeholder 2"/>
          <p:cNvSpPr>
            <a:spLocks noGrp="1"/>
          </p:cNvSpPr>
          <p:nvPr>
            <p:ph idx="1"/>
          </p:nvPr>
        </p:nvSpPr>
        <p:spPr>
          <a:xfrm>
            <a:off x="457200" y="1268760"/>
            <a:ext cx="8363272" cy="5400600"/>
          </a:xfrm>
        </p:spPr>
        <p:txBody>
          <a:bodyPr>
            <a:normAutofit fontScale="92500" lnSpcReduction="10000"/>
          </a:bodyPr>
          <a:lstStyle/>
          <a:p>
            <a:r>
              <a:rPr lang="en-GB" dirty="0"/>
              <a:t>The rationale for introducing PD activities is to </a:t>
            </a:r>
          </a:p>
          <a:p>
            <a:pPr lvl="1"/>
            <a:r>
              <a:rPr lang="en-GB" dirty="0"/>
              <a:t>provide guidance for teachers in their professional development </a:t>
            </a:r>
          </a:p>
          <a:p>
            <a:pPr lvl="1"/>
            <a:r>
              <a:rPr lang="en-GB" sz="2700" dirty="0">
                <a:solidFill>
                  <a:prstClr val="black"/>
                </a:solidFill>
              </a:rPr>
              <a:t>preserve</a:t>
            </a:r>
            <a:r>
              <a:rPr lang="en-GB" dirty="0"/>
              <a:t> teachers’ competencies to maintain the integrity of the profession </a:t>
            </a:r>
          </a:p>
          <a:p>
            <a:pPr lvl="1"/>
            <a:r>
              <a:rPr lang="en-GB" dirty="0"/>
              <a:t>help teachers maintain and enhance their knowledge, skills, attitudes and experiences. </a:t>
            </a:r>
          </a:p>
          <a:p>
            <a:pPr lvl="1"/>
            <a:r>
              <a:rPr lang="en-GB" dirty="0"/>
              <a:t>keep teachers abreast with contemporary issues and approaches in education. </a:t>
            </a:r>
          </a:p>
          <a:p>
            <a:pPr lvl="1"/>
            <a:r>
              <a:rPr lang="en-GB" dirty="0"/>
              <a:t>improve the academic and professional achievements of the Ghanaian child. </a:t>
            </a:r>
          </a:p>
          <a:p>
            <a:pPr lvl="1"/>
            <a:r>
              <a:rPr lang="en-GB" dirty="0"/>
              <a:t>equip the teacher to be abreast with modern trends of teaching and learning.</a:t>
            </a:r>
          </a:p>
          <a:p>
            <a:endParaRPr lang="en-GB" dirty="0"/>
          </a:p>
        </p:txBody>
      </p:sp>
    </p:spTree>
    <p:extLst>
      <p:ext uri="{BB962C8B-B14F-4D97-AF65-F5344CB8AC3E}">
        <p14:creationId xmlns:p14="http://schemas.microsoft.com/office/powerpoint/2010/main" val="47754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792088"/>
          </a:xfrm>
        </p:spPr>
        <p:txBody>
          <a:bodyPr>
            <a:normAutofit fontScale="90000"/>
          </a:bodyPr>
          <a:lstStyle/>
          <a:p>
            <a:br>
              <a:rPr lang="en-GB" dirty="0"/>
            </a:br>
            <a:r>
              <a:rPr lang="en-GB" sz="4000" b="1" dirty="0"/>
              <a:t>The Professional Development Framework (PDF) </a:t>
            </a:r>
            <a:br>
              <a:rPr lang="en-GB" sz="4000" b="1" dirty="0"/>
            </a:br>
            <a:endParaRPr lang="en-GB" sz="4000" b="1" dirty="0"/>
          </a:p>
        </p:txBody>
      </p:sp>
      <p:sp>
        <p:nvSpPr>
          <p:cNvPr id="3" name="Content Placeholder 2"/>
          <p:cNvSpPr>
            <a:spLocks noGrp="1"/>
          </p:cNvSpPr>
          <p:nvPr>
            <p:ph idx="1"/>
          </p:nvPr>
        </p:nvSpPr>
        <p:spPr>
          <a:xfrm>
            <a:off x="395536" y="1124744"/>
            <a:ext cx="8445624" cy="5472608"/>
          </a:xfrm>
        </p:spPr>
        <p:txBody>
          <a:bodyPr>
            <a:normAutofit fontScale="92500" lnSpcReduction="10000"/>
          </a:bodyPr>
          <a:lstStyle/>
          <a:p>
            <a:r>
              <a:rPr lang="en-GB" dirty="0"/>
              <a:t>The Teachers’ PDF </a:t>
            </a:r>
          </a:p>
          <a:p>
            <a:pPr lvl="1"/>
            <a:r>
              <a:rPr lang="en-GB" dirty="0"/>
              <a:t>serves as a guide for Teachers, Education Directors, Teacher Education Service Providers and other stakeholders for the provision of quality teacher training programmes. </a:t>
            </a:r>
          </a:p>
          <a:p>
            <a:pPr lvl="1"/>
            <a:r>
              <a:rPr lang="en-GB" dirty="0"/>
              <a:t>formalises teachers’ responsibilities and commitments to being professionally competent and relevant practitioners. </a:t>
            </a:r>
          </a:p>
          <a:p>
            <a:r>
              <a:rPr lang="en-GB" sz="3000" dirty="0"/>
              <a:t>This framework is the operational document of NTC with the assurance that teachers will </a:t>
            </a:r>
          </a:p>
          <a:p>
            <a:pPr lvl="1"/>
            <a:r>
              <a:rPr lang="en-GB" dirty="0"/>
              <a:t>build their competencies </a:t>
            </a:r>
          </a:p>
          <a:p>
            <a:pPr lvl="1"/>
            <a:r>
              <a:rPr lang="en-GB" dirty="0"/>
              <a:t>enhance their professional values, practices and knowledge as they access the relevant PD activities. </a:t>
            </a:r>
          </a:p>
          <a:p>
            <a:endParaRPr lang="en-GB" dirty="0"/>
          </a:p>
          <a:p>
            <a:endParaRPr lang="en-GB" dirty="0"/>
          </a:p>
        </p:txBody>
      </p:sp>
    </p:spTree>
    <p:extLst>
      <p:ext uri="{BB962C8B-B14F-4D97-AF65-F5344CB8AC3E}">
        <p14:creationId xmlns:p14="http://schemas.microsoft.com/office/powerpoint/2010/main" val="17434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b="1" dirty="0"/>
              <a:t>Accessing Activities </a:t>
            </a:r>
          </a:p>
        </p:txBody>
      </p:sp>
      <p:sp>
        <p:nvSpPr>
          <p:cNvPr id="3" name="Content Placeholder 2"/>
          <p:cNvSpPr>
            <a:spLocks noGrp="1"/>
          </p:cNvSpPr>
          <p:nvPr>
            <p:ph idx="1"/>
          </p:nvPr>
        </p:nvSpPr>
        <p:spPr>
          <a:xfrm>
            <a:off x="251520" y="1124744"/>
            <a:ext cx="8568952" cy="5472608"/>
          </a:xfrm>
        </p:spPr>
        <p:txBody>
          <a:bodyPr>
            <a:normAutofit/>
          </a:bodyPr>
          <a:lstStyle/>
          <a:p>
            <a:r>
              <a:rPr lang="en-GB" b="1" dirty="0"/>
              <a:t>Supply Driven</a:t>
            </a:r>
            <a:r>
              <a:rPr lang="en-GB" dirty="0"/>
              <a:t> </a:t>
            </a:r>
          </a:p>
          <a:p>
            <a:r>
              <a:rPr lang="en-GB" dirty="0"/>
              <a:t>The teacher can access trainings from the employer through either of the following: </a:t>
            </a:r>
          </a:p>
          <a:p>
            <a:pPr lvl="1"/>
            <a:r>
              <a:rPr lang="en-GB" dirty="0"/>
              <a:t>Professional Learning Communities-PLC (School Based or Departmental Based ) </a:t>
            </a:r>
          </a:p>
          <a:p>
            <a:pPr lvl="1"/>
            <a:r>
              <a:rPr lang="en-GB" dirty="0"/>
              <a:t>Cluster Based or Community of Practice-</a:t>
            </a:r>
            <a:r>
              <a:rPr lang="en-GB" dirty="0" err="1"/>
              <a:t>CoP</a:t>
            </a:r>
            <a:r>
              <a:rPr lang="en-GB" dirty="0"/>
              <a:t> (Workshop for Heads of Institutions  </a:t>
            </a:r>
          </a:p>
          <a:p>
            <a:pPr lvl="1"/>
            <a:r>
              <a:rPr lang="en-GB" dirty="0"/>
              <a:t>workshop for a particular subject or for a particular class (BS3, BS1, KG2)  </a:t>
            </a:r>
          </a:p>
          <a:p>
            <a:pPr lvl="1"/>
            <a:r>
              <a:rPr lang="en-GB" dirty="0"/>
              <a:t>teachers assigned with common roles and responsibilities. </a:t>
            </a:r>
          </a:p>
        </p:txBody>
      </p:sp>
    </p:spTree>
    <p:extLst>
      <p:ext uri="{BB962C8B-B14F-4D97-AF65-F5344CB8AC3E}">
        <p14:creationId xmlns:p14="http://schemas.microsoft.com/office/powerpoint/2010/main" val="3584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1080120"/>
          </a:xfrm>
        </p:spPr>
        <p:txBody>
          <a:bodyPr>
            <a:noAutofit/>
          </a:bodyPr>
          <a:lstStyle/>
          <a:p>
            <a:r>
              <a:rPr lang="en-GB" b="1" dirty="0">
                <a:solidFill>
                  <a:prstClr val="black"/>
                </a:solidFill>
              </a:rPr>
              <a:t>Accessing Activities </a:t>
            </a:r>
            <a:endParaRPr lang="en-US" sz="3600" b="1" dirty="0"/>
          </a:p>
        </p:txBody>
      </p:sp>
      <p:sp>
        <p:nvSpPr>
          <p:cNvPr id="3" name="Content Placeholder 2"/>
          <p:cNvSpPr>
            <a:spLocks noGrp="1"/>
          </p:cNvSpPr>
          <p:nvPr>
            <p:ph idx="1"/>
          </p:nvPr>
        </p:nvSpPr>
        <p:spPr>
          <a:xfrm>
            <a:off x="457200" y="1340768"/>
            <a:ext cx="8229600" cy="5040560"/>
          </a:xfrm>
        </p:spPr>
        <p:txBody>
          <a:bodyPr>
            <a:normAutofit/>
          </a:bodyPr>
          <a:lstStyle/>
          <a:p>
            <a:r>
              <a:rPr lang="en-US" b="1" dirty="0"/>
              <a:t>Supply Driven</a:t>
            </a:r>
          </a:p>
          <a:p>
            <a:r>
              <a:rPr lang="en-US" dirty="0"/>
              <a:t>Note: Entries of two (2) SBIs and a CBI are allowed for a term.</a:t>
            </a:r>
          </a:p>
          <a:p>
            <a:r>
              <a:rPr lang="en-US" dirty="0"/>
              <a:t>This can be done by the Director of Education or a person designated by the Director. </a:t>
            </a:r>
          </a:p>
          <a:p>
            <a:r>
              <a:rPr lang="en-US" dirty="0"/>
              <a:t>Office Based Capacity Building include</a:t>
            </a:r>
          </a:p>
          <a:p>
            <a:pPr lvl="1"/>
            <a:r>
              <a:rPr lang="en-US" dirty="0"/>
              <a:t>Intra-Departmental: DBI  </a:t>
            </a:r>
          </a:p>
          <a:p>
            <a:pPr lvl="1"/>
            <a:r>
              <a:rPr lang="en-US" dirty="0"/>
              <a:t>Inter-Departmental: Cluster Based INSET, </a:t>
            </a:r>
          </a:p>
          <a:p>
            <a:pPr lvl="1"/>
            <a:r>
              <a:rPr lang="en-US" dirty="0"/>
              <a:t>Capacity Building for staff in an institution: SBI. </a:t>
            </a:r>
          </a:p>
        </p:txBody>
      </p:sp>
    </p:spTree>
    <p:extLst>
      <p:ext uri="{BB962C8B-B14F-4D97-AF65-F5344CB8AC3E}">
        <p14:creationId xmlns:p14="http://schemas.microsoft.com/office/powerpoint/2010/main" val="92555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4910</Words>
  <Application>Microsoft Office PowerPoint</Application>
  <PresentationFormat>On-screen Show (4:3)</PresentationFormat>
  <Paragraphs>829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CPD FRAMEWORK, TEACHER LICENSING AND POINT BUILDING SYSTEM</vt:lpstr>
      <vt:lpstr>Training Objectives</vt:lpstr>
      <vt:lpstr>Introduction</vt:lpstr>
      <vt:lpstr>OBJECTIVES OF PD </vt:lpstr>
      <vt:lpstr>OBJECTIVES OF PD </vt:lpstr>
      <vt:lpstr> RATIONALE FOR PD ACTIVITIES  </vt:lpstr>
      <vt:lpstr> The Professional Development Framework (PDF)  </vt:lpstr>
      <vt:lpstr>Accessing Activities </vt:lpstr>
      <vt:lpstr>Accessing Activities </vt:lpstr>
      <vt:lpstr>Accessing Activities </vt:lpstr>
      <vt:lpstr>Accessing Activities </vt:lpstr>
      <vt:lpstr>Components of PD Programmes </vt:lpstr>
      <vt:lpstr>Grouping of PD Activities</vt:lpstr>
      <vt:lpstr>Mandatory Courses for all In-Service Teachers </vt:lpstr>
      <vt:lpstr>Mandatory Courses for all In-Service Teachers </vt:lpstr>
      <vt:lpstr>In-Service Teachers’ Rank Based Training </vt:lpstr>
      <vt:lpstr>In-Service Teachers’ Rank Based Training </vt:lpstr>
      <vt:lpstr>In-Service Teachers’ Rank Based Training </vt:lpstr>
      <vt:lpstr>In-Service Teachers’ Rank Based Training </vt:lpstr>
      <vt:lpstr> In-Service Teachers’ Rank Based Training  </vt:lpstr>
      <vt:lpstr> In-Service Teachers’ Rank Based Training  </vt:lpstr>
      <vt:lpstr> In-Service Teachers’ Rank Based Training  </vt:lpstr>
      <vt:lpstr>In-Service Teachers’ Ranked Based Training </vt:lpstr>
      <vt:lpstr>In-Service Teachers’ Ranked Based Training </vt:lpstr>
      <vt:lpstr> In-Service Teachers’ Ranked Based Training  </vt:lpstr>
      <vt:lpstr>In-Service Teachers’ Rank Based Training </vt:lpstr>
      <vt:lpstr>Teacher Training Logbooks </vt:lpstr>
      <vt:lpstr>SAMPLE LOGBOOK INTERFACE</vt:lpstr>
      <vt:lpstr> PORTFOLIO ASSESSMENT  </vt:lpstr>
      <vt:lpstr>Criteria Evidence for Building Portfolio</vt:lpstr>
      <vt:lpstr>Criteria Evidence for Building Portfolio</vt:lpstr>
      <vt:lpstr>Evidence Based Recommended Activities for CPD </vt:lpstr>
      <vt:lpstr>Evidence Based Recommended Activities for CPD </vt:lpstr>
      <vt:lpstr>Evidence Based Recommended Activities for CPD </vt:lpstr>
      <vt:lpstr>Evidence Based Recommended Activities for CPD </vt:lpstr>
      <vt:lpstr>Evidence Based Recommended Activities for CPD </vt:lpstr>
      <vt:lpstr>Evidence Based Recommended Activities for CPD </vt:lpstr>
      <vt:lpstr>Evidence Based Recommended Activities for CPD </vt:lpstr>
      <vt:lpstr>Awarding of CPD Points</vt:lpstr>
      <vt:lpstr>PD Points Required for Designated Ranks</vt:lpstr>
      <vt:lpstr> TOTAL PD CREDIT POINTS TO BE ACCRUED FOR EACH RANK     </vt:lpstr>
      <vt:lpstr>Relevance of Point Based System </vt:lpstr>
      <vt:lpstr>Submission of PD Information </vt:lpstr>
      <vt:lpstr>Submission of PD Information </vt:lpstr>
      <vt:lpstr> UNIQUE CASES  </vt:lpstr>
      <vt:lpstr>Conclusion  The Role of Employers of Teachers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MICHAELINA ASHIBOE</dc:creator>
  <cp:lastModifiedBy>penpointconsult@gmail.com</cp:lastModifiedBy>
  <cp:revision>167</cp:revision>
  <dcterms:created xsi:type="dcterms:W3CDTF">2021-07-13T20:50:28Z</dcterms:created>
  <dcterms:modified xsi:type="dcterms:W3CDTF">2022-10-02T11:39:04Z</dcterms:modified>
</cp:coreProperties>
</file>